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embeddings/oleObject60.bin" ContentType="application/vnd.openxmlformats-officedocument.oleObject"/>
  <Override PartName="/ppt/embeddings/oleObject70.bin" ContentType="application/vnd.openxmlformats-officedocument.oleObject"/>
  <Override PartName="/ppt/slides/slide50.xml" ContentType="application/vnd.openxmlformats-officedocument.presentationml.slide+xml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03.bin" ContentType="application/vnd.openxmlformats-officedocument.oleObject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oleObject66.bin" ContentType="application/vnd.openxmlformats-officedocument.oleObject"/>
  <Override PartName="/ppt/slides/slide47.xml" ContentType="application/vnd.openxmlformats-officedocument.presentationml.slide+xml"/>
  <Override PartName="/ppt/embeddings/oleObject76.bin" ContentType="application/vnd.openxmlformats-officedocument.oleObject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embeddings/oleObject85.bin" ContentType="application/vnd.openxmlformats-officedocument.oleObject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09.bin" ContentType="application/vnd.openxmlformats-officedocument.oleObject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slides/slide32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embeddings/oleObject38.bin" ContentType="application/vnd.openxmlformats-officedocument.oleObject"/>
  <Override PartName="/ppt/embeddings/oleObject61.bin" ContentType="application/vnd.openxmlformats-officedocument.oleObject"/>
  <Override PartName="/ppt/embeddings/oleObject71.bin" ContentType="application/vnd.openxmlformats-officedocument.oleObject"/>
  <Override PartName="/ppt/slides/slide51.xml" ContentType="application/vnd.openxmlformats-officedocument.presentationml.slide+xml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slides/slide29.xml" ContentType="application/vnd.openxmlformats-officedocument.presentationml.slide+xml"/>
  <Override PartName="/ppt/embeddings/oleObject58.bin" ContentType="application/vnd.openxmlformats-officedocument.oleObject"/>
  <Override PartName="/ppt/embeddings/oleObject104.bin" ContentType="application/vnd.openxmlformats-officedocument.oleObject"/>
  <Override PartName="/ppt/slides/slide38.xml" ContentType="application/vnd.openxmlformats-officedocument.presentationml.slide+xml"/>
  <Override PartName="/ppt/embeddings/oleObject67.bin" ContentType="application/vnd.openxmlformats-officedocument.oleObject"/>
  <Override PartName="/ppt/slides/slide48.xml" ContentType="application/vnd.openxmlformats-officedocument.presentationml.slide+xml"/>
  <Override PartName="/ppt/embeddings/oleObject77.bin" ContentType="application/vnd.openxmlformats-officedocument.oleObject"/>
  <Override PartName="/ppt/slides/slide57.xml" ContentType="application/vnd.openxmlformats-officedocument.presentationml.slide+xml"/>
  <Override PartName="/ppt/embeddings/oleObject86.bin" ContentType="application/vnd.openxmlformats-officedocument.oleObject"/>
  <Override PartName="/ppt/slideLayouts/slideLayout16.xml" ContentType="application/vnd.openxmlformats-officedocument.presentationml.slideLayout+xml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embeddings/oleObject39.bin" ContentType="application/vnd.openxmlformats-officedocument.oleObject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embeddings/oleObject62.bin" ContentType="application/vnd.openxmlformats-officedocument.oleObject"/>
  <Override PartName="/ppt/slides/slide52.xml" ContentType="application/vnd.openxmlformats-officedocument.presentationml.slide+xml"/>
  <Override PartName="/ppt/embeddings/oleObject4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oleObject105.bin" ContentType="application/vnd.openxmlformats-officedocument.oleObject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embeddings/oleObject68.bin" ContentType="application/vnd.openxmlformats-officedocument.oleObject"/>
  <Override PartName="/ppt/slides/slide49.xml" ContentType="application/vnd.openxmlformats-officedocument.presentationml.slide+xml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slides/slide58.xml" ContentType="application/vnd.openxmlformats-officedocument.presentationml.slide+xml"/>
  <Override PartName="/ppt/embeddings/oleObject87.bin" ContentType="application/vnd.openxmlformats-officedocument.oleObject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Default Extension="gif" ContentType="image/gif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embeddings/oleObject54.bin" ContentType="application/vnd.openxmlformats-officedocument.oleObject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63.bin" ContentType="application/vnd.openxmlformats-officedocument.oleObject"/>
  <Override PartName="/ppt/slides/slide44.xml" ContentType="application/vnd.openxmlformats-officedocument.presentationml.slide+xml"/>
  <Override PartName="/ppt/embeddings/oleObject73.bin" ContentType="application/vnd.openxmlformats-officedocument.oleObject"/>
  <Override PartName="/ppt/slides/slide53.xml" ContentType="application/vnd.openxmlformats-officedocument.presentationml.slide+xml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slides/slide59.xml" ContentType="application/vnd.openxmlformats-officedocument.presentationml.slide+xml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theme/theme4.xml" ContentType="application/vnd.openxmlformats-officedocument.theme+xml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embeddings/oleObject55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64.bin" ContentType="application/vnd.openxmlformats-officedocument.oleObject"/>
  <Override PartName="/ppt/slides/slide45.xml" ContentType="application/vnd.openxmlformats-officedocument.presentationml.slide+xml"/>
  <Override PartName="/ppt/embeddings/oleObject74.bin" ContentType="application/vnd.openxmlformats-officedocument.oleObject"/>
  <Override PartName="/ppt/slides/slide54.xml" ContentType="application/vnd.openxmlformats-officedocument.presentationml.slide+xml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slideLayouts/slideLayout13.xml" ContentType="application/vnd.openxmlformats-officedocument.presentationml.slideLayout+xml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56.bin" ContentType="application/vnd.openxmlformats-officedocument.oleObject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embeddings/oleObject65.bin" ContentType="application/vnd.openxmlformats-officedocument.oleObject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embeddings/oleObject75.bin" ContentType="application/vnd.openxmlformats-officedocument.oleObject"/>
  <Override PartName="/ppt/slides/slide55.xml" ContentType="application/vnd.openxmlformats-officedocument.presentationml.slide+xml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slideLayouts/slideLayout14.xml" ContentType="application/vnd.openxmlformats-officedocument.presentationml.slideLayout+xml"/>
  <Override PartName="/ppt/embeddings/oleObject94.bin" ContentType="application/vnd.openxmlformats-officedocument.oleObject"/>
  <Override PartName="/ppt/notesSlides/notesSlide1.xml" ContentType="application/vnd.openxmlformats-officedocument.presentationml.notesSlide+xml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67" r:id="rId3"/>
  </p:sldMasterIdLst>
  <p:notesMasterIdLst>
    <p:notesMasterId r:id="rId63"/>
  </p:notesMasterIdLst>
  <p:sldIdLst>
    <p:sldId id="259" r:id="rId4"/>
    <p:sldId id="284" r:id="rId5"/>
    <p:sldId id="279" r:id="rId6"/>
    <p:sldId id="347" r:id="rId7"/>
    <p:sldId id="348" r:id="rId8"/>
    <p:sldId id="285" r:id="rId9"/>
    <p:sldId id="286" r:id="rId10"/>
    <p:sldId id="287" r:id="rId11"/>
    <p:sldId id="288" r:id="rId12"/>
    <p:sldId id="359" r:id="rId13"/>
    <p:sldId id="314" r:id="rId14"/>
    <p:sldId id="360" r:id="rId15"/>
    <p:sldId id="289" r:id="rId16"/>
    <p:sldId id="290" r:id="rId17"/>
    <p:sldId id="291" r:id="rId18"/>
    <p:sldId id="308" r:id="rId19"/>
    <p:sldId id="309" r:id="rId20"/>
    <p:sldId id="310" r:id="rId21"/>
    <p:sldId id="311" r:id="rId22"/>
    <p:sldId id="292" r:id="rId23"/>
    <p:sldId id="320" r:id="rId24"/>
    <p:sldId id="303" r:id="rId25"/>
    <p:sldId id="319" r:id="rId26"/>
    <p:sldId id="306" r:id="rId27"/>
    <p:sldId id="315" r:id="rId28"/>
    <p:sldId id="361" r:id="rId29"/>
    <p:sldId id="281" r:id="rId30"/>
    <p:sldId id="316" r:id="rId31"/>
    <p:sldId id="317" r:id="rId32"/>
    <p:sldId id="318" r:id="rId33"/>
    <p:sldId id="265" r:id="rId34"/>
    <p:sldId id="266" r:id="rId35"/>
    <p:sldId id="352" r:id="rId36"/>
    <p:sldId id="351" r:id="rId37"/>
    <p:sldId id="353" r:id="rId38"/>
    <p:sldId id="271" r:id="rId39"/>
    <p:sldId id="282" r:id="rId40"/>
    <p:sldId id="273" r:id="rId41"/>
    <p:sldId id="278" r:id="rId42"/>
    <p:sldId id="354" r:id="rId43"/>
    <p:sldId id="371" r:id="rId44"/>
    <p:sldId id="345" r:id="rId45"/>
    <p:sldId id="321" r:id="rId46"/>
    <p:sldId id="322" r:id="rId47"/>
    <p:sldId id="326" r:id="rId48"/>
    <p:sldId id="327" r:id="rId49"/>
    <p:sldId id="328" r:id="rId50"/>
    <p:sldId id="331" r:id="rId51"/>
    <p:sldId id="356" r:id="rId52"/>
    <p:sldId id="333" r:id="rId53"/>
    <p:sldId id="336" r:id="rId54"/>
    <p:sldId id="343" r:id="rId55"/>
    <p:sldId id="368" r:id="rId56"/>
    <p:sldId id="362" r:id="rId57"/>
    <p:sldId id="369" r:id="rId58"/>
    <p:sldId id="363" r:id="rId59"/>
    <p:sldId id="370" r:id="rId60"/>
    <p:sldId id="367" r:id="rId61"/>
    <p:sldId id="355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33399"/>
    <a:srgbClr val="A50021"/>
    <a:srgbClr val="006600"/>
    <a:srgbClr val="C4BD97"/>
    <a:srgbClr val="CCFFCC"/>
    <a:srgbClr val="999900"/>
    <a:srgbClr val="4A452A"/>
    <a:srgbClr val="984807"/>
    <a:srgbClr val="604A7B"/>
    <a:srgbClr val="E46C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7479" autoAdjust="0"/>
  </p:normalViewPr>
  <p:slideViewPr>
    <p:cSldViewPr snapToGrid="0" snapToObjects="1">
      <p:cViewPr>
        <p:scale>
          <a:sx n="100" d="100"/>
          <a:sy n="100" d="100"/>
        </p:scale>
        <p:origin x="-58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ict"/><Relationship Id="rId4" Type="http://schemas.openxmlformats.org/officeDocument/2006/relationships/image" Target="../media/image61.pict"/><Relationship Id="rId5" Type="http://schemas.openxmlformats.org/officeDocument/2006/relationships/image" Target="../media/image62.pict"/><Relationship Id="rId6" Type="http://schemas.openxmlformats.org/officeDocument/2006/relationships/image" Target="../media/image63.pict"/><Relationship Id="rId7" Type="http://schemas.openxmlformats.org/officeDocument/2006/relationships/image" Target="../media/image64.pict"/><Relationship Id="rId8" Type="http://schemas.openxmlformats.org/officeDocument/2006/relationships/image" Target="../media/image65.pict"/><Relationship Id="rId9" Type="http://schemas.openxmlformats.org/officeDocument/2006/relationships/image" Target="../media/image66.pict"/><Relationship Id="rId10" Type="http://schemas.openxmlformats.org/officeDocument/2006/relationships/image" Target="../media/image67.pict"/><Relationship Id="rId1" Type="http://schemas.openxmlformats.org/officeDocument/2006/relationships/image" Target="../media/image58.pict"/><Relationship Id="rId2" Type="http://schemas.openxmlformats.org/officeDocument/2006/relationships/image" Target="../media/image59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ict"/><Relationship Id="rId4" Type="http://schemas.openxmlformats.org/officeDocument/2006/relationships/image" Target="../media/image64.pict"/><Relationship Id="rId5" Type="http://schemas.openxmlformats.org/officeDocument/2006/relationships/image" Target="../media/image65.pict"/><Relationship Id="rId6" Type="http://schemas.openxmlformats.org/officeDocument/2006/relationships/image" Target="../media/image66.pict"/><Relationship Id="rId7" Type="http://schemas.openxmlformats.org/officeDocument/2006/relationships/image" Target="../media/image69.pict"/><Relationship Id="rId1" Type="http://schemas.openxmlformats.org/officeDocument/2006/relationships/image" Target="../media/image61.pict"/><Relationship Id="rId2" Type="http://schemas.openxmlformats.org/officeDocument/2006/relationships/image" Target="../media/image62.pict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ict"/><Relationship Id="rId4" Type="http://schemas.openxmlformats.org/officeDocument/2006/relationships/image" Target="../media/image64.pict"/><Relationship Id="rId5" Type="http://schemas.openxmlformats.org/officeDocument/2006/relationships/image" Target="../media/image65.pict"/><Relationship Id="rId6" Type="http://schemas.openxmlformats.org/officeDocument/2006/relationships/image" Target="../media/image66.pict"/><Relationship Id="rId7" Type="http://schemas.openxmlformats.org/officeDocument/2006/relationships/image" Target="../media/image67.pict"/><Relationship Id="rId8" Type="http://schemas.openxmlformats.org/officeDocument/2006/relationships/image" Target="../media/image69.pict"/><Relationship Id="rId9" Type="http://schemas.openxmlformats.org/officeDocument/2006/relationships/image" Target="../media/image70.pict"/><Relationship Id="rId1" Type="http://schemas.openxmlformats.org/officeDocument/2006/relationships/image" Target="../media/image61.pict"/><Relationship Id="rId2" Type="http://schemas.openxmlformats.org/officeDocument/2006/relationships/image" Target="../media/image62.pict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ict"/><Relationship Id="rId12" Type="http://schemas.openxmlformats.org/officeDocument/2006/relationships/image" Target="../media/image77.pict"/><Relationship Id="rId1" Type="http://schemas.openxmlformats.org/officeDocument/2006/relationships/image" Target="../media/image58.pict"/><Relationship Id="rId2" Type="http://schemas.openxmlformats.org/officeDocument/2006/relationships/image" Target="../media/image59.pict"/><Relationship Id="rId3" Type="http://schemas.openxmlformats.org/officeDocument/2006/relationships/image" Target="../media/image60.pict"/><Relationship Id="rId4" Type="http://schemas.openxmlformats.org/officeDocument/2006/relationships/image" Target="../media/image61.pict"/><Relationship Id="rId5" Type="http://schemas.openxmlformats.org/officeDocument/2006/relationships/image" Target="../media/image62.pict"/><Relationship Id="rId6" Type="http://schemas.openxmlformats.org/officeDocument/2006/relationships/image" Target="../media/image72.pict"/><Relationship Id="rId7" Type="http://schemas.openxmlformats.org/officeDocument/2006/relationships/image" Target="../media/image73.pict"/><Relationship Id="rId8" Type="http://schemas.openxmlformats.org/officeDocument/2006/relationships/image" Target="../media/image74.pict"/><Relationship Id="rId9" Type="http://schemas.openxmlformats.org/officeDocument/2006/relationships/image" Target="../media/image75.pict"/><Relationship Id="rId10" Type="http://schemas.openxmlformats.org/officeDocument/2006/relationships/image" Target="../media/image70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ict"/><Relationship Id="rId2" Type="http://schemas.openxmlformats.org/officeDocument/2006/relationships/image" Target="../media/image79.pict"/><Relationship Id="rId3" Type="http://schemas.openxmlformats.org/officeDocument/2006/relationships/image" Target="../media/image80.pict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ict"/><Relationship Id="rId12" Type="http://schemas.openxmlformats.org/officeDocument/2006/relationships/image" Target="../media/image77.pict"/><Relationship Id="rId13" Type="http://schemas.openxmlformats.org/officeDocument/2006/relationships/image" Target="../media/image91.pict"/><Relationship Id="rId14" Type="http://schemas.openxmlformats.org/officeDocument/2006/relationships/image" Target="../media/image61.pict"/><Relationship Id="rId15" Type="http://schemas.openxmlformats.org/officeDocument/2006/relationships/image" Target="../media/image72.pict"/><Relationship Id="rId1" Type="http://schemas.openxmlformats.org/officeDocument/2006/relationships/image" Target="../media/image83.pict"/><Relationship Id="rId2" Type="http://schemas.openxmlformats.org/officeDocument/2006/relationships/image" Target="../media/image84.pict"/><Relationship Id="rId3" Type="http://schemas.openxmlformats.org/officeDocument/2006/relationships/image" Target="../media/image85.pict"/><Relationship Id="rId4" Type="http://schemas.openxmlformats.org/officeDocument/2006/relationships/image" Target="../media/image86.pict"/><Relationship Id="rId5" Type="http://schemas.openxmlformats.org/officeDocument/2006/relationships/image" Target="../media/image87.pict"/><Relationship Id="rId6" Type="http://schemas.openxmlformats.org/officeDocument/2006/relationships/image" Target="../media/image88.pict"/><Relationship Id="rId7" Type="http://schemas.openxmlformats.org/officeDocument/2006/relationships/image" Target="../media/image73.pict"/><Relationship Id="rId8" Type="http://schemas.openxmlformats.org/officeDocument/2006/relationships/image" Target="../media/image74.pict"/><Relationship Id="rId9" Type="http://schemas.openxmlformats.org/officeDocument/2006/relationships/image" Target="../media/image89.pict"/><Relationship Id="rId10" Type="http://schemas.openxmlformats.org/officeDocument/2006/relationships/image" Target="../media/image90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Relationship Id="rId2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pict"/><Relationship Id="rId2" Type="http://schemas.openxmlformats.org/officeDocument/2006/relationships/image" Target="../media/image109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ict"/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6" Type="http://schemas.openxmlformats.org/officeDocument/2006/relationships/image" Target="../media/image14.pict"/><Relationship Id="rId7" Type="http://schemas.openxmlformats.org/officeDocument/2006/relationships/image" Target="../media/image15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ict"/><Relationship Id="rId4" Type="http://schemas.openxmlformats.org/officeDocument/2006/relationships/image" Target="../media/image23.pict"/><Relationship Id="rId5" Type="http://schemas.openxmlformats.org/officeDocument/2006/relationships/image" Target="../media/image24.wmf"/><Relationship Id="rId6" Type="http://schemas.openxmlformats.org/officeDocument/2006/relationships/image" Target="../media/image25.pict"/><Relationship Id="rId7" Type="http://schemas.openxmlformats.org/officeDocument/2006/relationships/image" Target="../media/image26.wmf"/><Relationship Id="rId8" Type="http://schemas.openxmlformats.org/officeDocument/2006/relationships/image" Target="../media/image27.pict"/><Relationship Id="rId9" Type="http://schemas.openxmlformats.org/officeDocument/2006/relationships/image" Target="../media/image28.pict"/><Relationship Id="rId1" Type="http://schemas.openxmlformats.org/officeDocument/2006/relationships/image" Target="../media/image20.pict"/><Relationship Id="rId2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5" Type="http://schemas.openxmlformats.org/officeDocument/2006/relationships/image" Target="../media/image33.pict"/><Relationship Id="rId6" Type="http://schemas.openxmlformats.org/officeDocument/2006/relationships/image" Target="../media/image34.pict"/><Relationship Id="rId7" Type="http://schemas.openxmlformats.org/officeDocument/2006/relationships/image" Target="../media/image35.pict"/><Relationship Id="rId8" Type="http://schemas.openxmlformats.org/officeDocument/2006/relationships/image" Target="../media/image36.pict"/><Relationship Id="rId9" Type="http://schemas.openxmlformats.org/officeDocument/2006/relationships/image" Target="../media/image37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5" Type="http://schemas.openxmlformats.org/officeDocument/2006/relationships/image" Target="../media/image33.pict"/><Relationship Id="rId6" Type="http://schemas.openxmlformats.org/officeDocument/2006/relationships/image" Target="../media/image34.pict"/><Relationship Id="rId7" Type="http://schemas.openxmlformats.org/officeDocument/2006/relationships/image" Target="../media/image35.pict"/><Relationship Id="rId8" Type="http://schemas.openxmlformats.org/officeDocument/2006/relationships/image" Target="../media/image42.pict"/><Relationship Id="rId9" Type="http://schemas.openxmlformats.org/officeDocument/2006/relationships/image" Target="../media/image37.pict"/><Relationship Id="rId10" Type="http://schemas.openxmlformats.org/officeDocument/2006/relationships/image" Target="../media/image43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ict"/><Relationship Id="rId4" Type="http://schemas.openxmlformats.org/officeDocument/2006/relationships/image" Target="../media/image49.pict"/><Relationship Id="rId1" Type="http://schemas.openxmlformats.org/officeDocument/2006/relationships/image" Target="../media/image46.pict"/><Relationship Id="rId2" Type="http://schemas.openxmlformats.org/officeDocument/2006/relationships/image" Target="../media/image47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Relationship Id="rId2" Type="http://schemas.openxmlformats.org/officeDocument/2006/relationships/image" Target="../media/image53.pict"/><Relationship Id="rId3" Type="http://schemas.openxmlformats.org/officeDocument/2006/relationships/image" Target="../media/image5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Relationship Id="rId2" Type="http://schemas.openxmlformats.org/officeDocument/2006/relationships/image" Target="../media/image55.pict"/><Relationship Id="rId3" Type="http://schemas.openxmlformats.org/officeDocument/2006/relationships/image" Target="../media/image5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28EF6-C8D5-2E45-8C58-29B3E22DEF27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114F-4F23-6C4F-B9B8-B1DD45221B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2FD8D-E4E8-5044-A595-5EC7253DB76B}" type="slidenum">
              <a:rPr lang="en-US"/>
              <a:pPr/>
              <a:t>2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48C72-476D-B848-A0FA-A9C98F022629}" type="slidenum">
              <a:rPr lang="en-US"/>
              <a:pPr/>
              <a:t>6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1021" indent="-211021">
              <a:lnSpc>
                <a:spcPct val="80000"/>
              </a:lnSpc>
            </a:pPr>
            <a:r>
              <a:rPr lang="en-US" sz="700" dirty="0"/>
              <a:t>To tell you a little bit more about the  nature of the AP produced by the </a:t>
            </a:r>
            <a:r>
              <a:rPr lang="en-US" sz="700" dirty="0" err="1"/>
              <a:t>ECs</a:t>
            </a:r>
            <a:r>
              <a:rPr lang="en-US" sz="700" dirty="0"/>
              <a:t>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When no stimulus is applied the voltage of the cell membrane  is @ a level  called the resting potential.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When a stimulus arrive, various biochemical processes take place, leading to increase </a:t>
            </a:r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5 min</a:t>
            </a:r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Watts, D. J. and S. H. </a:t>
            </a:r>
            <a:r>
              <a:rPr lang="en-US" sz="700" dirty="0" err="1"/>
              <a:t>Strogatz</a:t>
            </a:r>
            <a:r>
              <a:rPr lang="en-US" sz="700" dirty="0"/>
              <a:t>. 1998. Collective dynamics of 'small-world' networks. </a:t>
            </a:r>
            <a:r>
              <a:rPr lang="en-US" sz="700" i="1" dirty="0"/>
              <a:t>Nature</a:t>
            </a:r>
            <a:r>
              <a:rPr lang="en-US" sz="700" dirty="0"/>
              <a:t> 393:440-42. </a:t>
            </a:r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In any organ or system, there are 2 kinds of </a:t>
            </a:r>
            <a:r>
              <a:rPr lang="en-US" sz="700" dirty="0" err="1"/>
              <a:t>ECs</a:t>
            </a:r>
            <a:endParaRPr lang="en-US" sz="700" dirty="0"/>
          </a:p>
          <a:p>
            <a:pPr marL="211021" indent="-211021">
              <a:lnSpc>
                <a:spcPct val="80000"/>
              </a:lnSpc>
              <a:buFontTx/>
              <a:buAutoNum type="alphaLcParenR"/>
            </a:pPr>
            <a:r>
              <a:rPr lang="en-US" sz="700" dirty="0"/>
              <a:t>There are small number of active </a:t>
            </a:r>
            <a:r>
              <a:rPr lang="en-US" sz="700" dirty="0" err="1"/>
              <a:t>ECs</a:t>
            </a:r>
            <a:r>
              <a:rPr lang="en-US" sz="700" dirty="0"/>
              <a:t> that are spontaneously excited, such as the pacemaker cells in the heart which produce action potential at a certain frequency.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You can think of these as electrical oscillators.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 err="1"/>
              <a:t>b</a:t>
            </a:r>
            <a:r>
              <a:rPr lang="en-US" sz="700" dirty="0"/>
              <a:t>) Passive cells, whose behavior is a function of the voltage of its neighboring cells.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In particular, such a cell may or may not fire an AP, and </a:t>
            </a:r>
            <a:r>
              <a:rPr lang="en-US" sz="700" b="1" dirty="0"/>
              <a:t>the shape of the AP if it does fire</a:t>
            </a:r>
            <a:r>
              <a:rPr lang="en-US" sz="700" dirty="0"/>
              <a:t>, depends on the ions traveling through its cell membrane, which in turn depends on the state of its neighboring cells.  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Explain AP schematic fig.</a:t>
            </a:r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Under normal conditions, the </a:t>
            </a:r>
            <a:r>
              <a:rPr lang="en-US" sz="700" dirty="0" err="1"/>
              <a:t>APs</a:t>
            </a:r>
            <a:r>
              <a:rPr lang="en-US" sz="700" dirty="0"/>
              <a:t> of the cells synchronize and they give rise to stable voltage patters.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Although stability is not clearly defined here, because we are talking about a spatiotemporal voltage pattern over a 2D array of cells.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Intuitively, the spiral wave shown here would be considered a stable voltage pattern.</a:t>
            </a:r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On the other hand, abnormal behavior corresponds to break-up of these spiral </a:t>
            </a:r>
            <a:r>
              <a:rPr lang="en-US" sz="700" dirty="0" err="1"/>
              <a:t>waves..what</a:t>
            </a:r>
            <a:r>
              <a:rPr lang="en-US" sz="700" dirty="0"/>
              <a:t> is called </a:t>
            </a:r>
            <a:r>
              <a:rPr lang="en-US" sz="700" dirty="0" err="1"/>
              <a:t>decoherence</a:t>
            </a:r>
            <a:r>
              <a:rPr lang="en-US" sz="700" dirty="0"/>
              <a:t>.</a:t>
            </a:r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Models for studying arrays of excitable cells.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Cellular automata models: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	These systems have been used mainly as </a:t>
            </a:r>
            <a:r>
              <a:rPr lang="en-US" sz="700" dirty="0" err="1"/>
              <a:t>testbeds</a:t>
            </a:r>
            <a:r>
              <a:rPr lang="en-US" sz="700" dirty="0"/>
              <a:t> for exploring spatiotemporal chaos and pattern formation in the simplest mathematical settings, rather than as models of real physical systems.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 err="1"/>
              <a:t>Kuramoto</a:t>
            </a: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	Exactly solvable… widely used (even has inspired development of synchronization protocols for wireless networks)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	Completely disregards topology, or interconnections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	Explain equation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 err="1"/>
              <a:t>Strogatz</a:t>
            </a:r>
            <a:endParaRPr lang="en-US" sz="700" dirty="0"/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In this talk: </a:t>
            </a:r>
            <a:r>
              <a:rPr lang="en-US" sz="700" b="1" dirty="0"/>
              <a:t>individual cell models.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It’s a good starting point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>Properties of individual cells give us hints about global behavior (pointer to restitution)</a:t>
            </a:r>
          </a:p>
          <a:p>
            <a:pPr marL="211021" indent="-211021">
              <a:lnSpc>
                <a:spcPct val="80000"/>
              </a:lnSpc>
            </a:pPr>
            <a:r>
              <a:rPr lang="en-US" sz="700" dirty="0"/>
              <a:t/>
            </a:r>
            <a:br>
              <a:rPr lang="en-US" sz="700" dirty="0"/>
            </a:br>
            <a:endParaRPr lang="en-US" sz="700" dirty="0"/>
          </a:p>
          <a:p>
            <a:pPr marL="211021" indent="-211021">
              <a:lnSpc>
                <a:spcPct val="80000"/>
              </a:lnSpc>
            </a:pPr>
            <a:endParaRPr lang="en-US" sz="7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1B7CB2-D54C-A646-9C23-BFAB2EF7ED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F50984-0229-7D4E-985A-A7F9A4F9B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BD1189-79AE-B245-AE4A-A5A74B0A0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8A7B328-09DE-A94E-8C4E-5538715A19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F50984-0229-7D4E-985A-A7F9A4F9B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C4E5-C502-6140-BDAE-8473DAAED2B6}" type="datetimeFigureOut">
              <a:rPr lang="en-US" smtClean="0"/>
              <a:pPr/>
              <a:t>3/5/10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A3E2-EF7A-7E41-A110-250DDF8A3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574C852-988C-CF48-A4D7-B9E0697CF250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2" r:id="rId3"/>
    <p:sldLayoutId id="2147483673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C4E5-C502-6140-BDAE-8473DAAED2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BA3E2-EF7A-7E41-A110-250DDF8A38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0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4" Type="http://schemas.openxmlformats.org/officeDocument/2006/relationships/oleObject" Target="../embeddings/oleObject18.bin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3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4" Type="http://schemas.openxmlformats.org/officeDocument/2006/relationships/oleObject" Target="../embeddings/oleObject27.bin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0" Type="http://schemas.openxmlformats.org/officeDocument/2006/relationships/oleObject" Target="../embeddings/oleObject3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Relationship Id="rId3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oleObject" Target="../embeddings/oleObject37.bin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oleObject" Target="../embeddings/oleObject43.bin"/><Relationship Id="rId5" Type="http://schemas.openxmlformats.org/officeDocument/2006/relationships/oleObject" Target="../embeddings/oleObject44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oleObject" Target="../embeddings/oleObject46.bin"/><Relationship Id="rId5" Type="http://schemas.openxmlformats.org/officeDocument/2006/relationships/oleObject" Target="../embeddings/oleObject4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oleObject" Target="../embeddings/oleObject56.bin"/><Relationship Id="rId13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48.bin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8" Type="http://schemas.openxmlformats.org/officeDocument/2006/relationships/oleObject" Target="../embeddings/oleObject52.bin"/><Relationship Id="rId9" Type="http://schemas.openxmlformats.org/officeDocument/2006/relationships/oleObject" Target="../embeddings/oleObject53.bin"/><Relationship Id="rId10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58.bin"/><Relationship Id="rId5" Type="http://schemas.openxmlformats.org/officeDocument/2006/relationships/oleObject" Target="../embeddings/oleObject59.bin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0" Type="http://schemas.openxmlformats.org/officeDocument/2006/relationships/oleObject" Target="../embeddings/oleObject6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2.bin"/><Relationship Id="rId12" Type="http://schemas.openxmlformats.org/officeDocument/2006/relationships/oleObject" Target="../embeddings/oleObject73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65.bin"/><Relationship Id="rId5" Type="http://schemas.openxmlformats.org/officeDocument/2006/relationships/oleObject" Target="../embeddings/oleObject66.bin"/><Relationship Id="rId6" Type="http://schemas.openxmlformats.org/officeDocument/2006/relationships/oleObject" Target="../embeddings/oleObject67.bin"/><Relationship Id="rId7" Type="http://schemas.openxmlformats.org/officeDocument/2006/relationships/oleObject" Target="../embeddings/oleObject68.bin"/><Relationship Id="rId8" Type="http://schemas.openxmlformats.org/officeDocument/2006/relationships/oleObject" Target="../embeddings/oleObject69.bin"/><Relationship Id="rId9" Type="http://schemas.openxmlformats.org/officeDocument/2006/relationships/oleObject" Target="../embeddings/oleObject70.bin"/><Relationship Id="rId10" Type="http://schemas.openxmlformats.org/officeDocument/2006/relationships/oleObject" Target="../embeddings/oleObject7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oleObject" Target="../embeddings/oleObject83.bin"/><Relationship Id="rId13" Type="http://schemas.openxmlformats.org/officeDocument/2006/relationships/oleObject" Target="../embeddings/oleObject84.bin"/><Relationship Id="rId14" Type="http://schemas.openxmlformats.org/officeDocument/2006/relationships/oleObject" Target="../embeddings/oleObject8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8" Type="http://schemas.openxmlformats.org/officeDocument/2006/relationships/oleObject" Target="../embeddings/oleObject79.bin"/><Relationship Id="rId9" Type="http://schemas.openxmlformats.org/officeDocument/2006/relationships/oleObject" Target="../embeddings/oleObject80.bin"/><Relationship Id="rId10" Type="http://schemas.openxmlformats.org/officeDocument/2006/relationships/oleObject" Target="../embeddings/oleObject8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7.bin"/><Relationship Id="rId12" Type="http://schemas.openxmlformats.org/officeDocument/2006/relationships/oleObject" Target="../embeddings/oleObject98.bin"/><Relationship Id="rId13" Type="http://schemas.openxmlformats.org/officeDocument/2006/relationships/oleObject" Target="../embeddings/oleObject99.bin"/><Relationship Id="rId14" Type="http://schemas.openxmlformats.org/officeDocument/2006/relationships/oleObject" Target="../embeddings/oleObject100.bin"/><Relationship Id="rId15" Type="http://schemas.openxmlformats.org/officeDocument/2006/relationships/oleObject" Target="../embeddings/oleObject101.bin"/><Relationship Id="rId16" Type="http://schemas.openxmlformats.org/officeDocument/2006/relationships/oleObject" Target="../embeddings/oleObject102.bin"/><Relationship Id="rId17" Type="http://schemas.openxmlformats.org/officeDocument/2006/relationships/oleObject" Target="../embeddings/oleObject10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6.xml"/><Relationship Id="rId3" Type="http://schemas.openxmlformats.org/officeDocument/2006/relationships/oleObject" Target="../embeddings/oleObject89.bin"/><Relationship Id="rId4" Type="http://schemas.openxmlformats.org/officeDocument/2006/relationships/oleObject" Target="../embeddings/oleObject90.bin"/><Relationship Id="rId5" Type="http://schemas.openxmlformats.org/officeDocument/2006/relationships/oleObject" Target="../embeddings/oleObject91.bin"/><Relationship Id="rId6" Type="http://schemas.openxmlformats.org/officeDocument/2006/relationships/oleObject" Target="../embeddings/oleObject92.bin"/><Relationship Id="rId7" Type="http://schemas.openxmlformats.org/officeDocument/2006/relationships/oleObject" Target="../embeddings/oleObject93.bin"/><Relationship Id="rId8" Type="http://schemas.openxmlformats.org/officeDocument/2006/relationships/oleObject" Target="../embeddings/oleObject94.bin"/><Relationship Id="rId9" Type="http://schemas.openxmlformats.org/officeDocument/2006/relationships/oleObject" Target="../embeddings/oleObject95.bin"/><Relationship Id="rId10" Type="http://schemas.openxmlformats.org/officeDocument/2006/relationships/oleObject" Target="../embeddings/oleObject9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4" Type="http://schemas.openxmlformats.org/officeDocument/2006/relationships/oleObject" Target="../embeddings/oleObject10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oleObject" Target="../embeddings/oleObject105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1" Type="http://schemas.openxmlformats.org/officeDocument/2006/relationships/video" Target="file://localhost/Volumes/Homes/grosu/slides/06/mit/website_ach03.avi" TargetMode="External"/><Relationship Id="rId2" Type="http://schemas.openxmlformats.org/officeDocument/2006/relationships/video" Target="file://localhost/Volumes/Homes/grosu/slides/06/mit/website_1_5_0075.avi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oleObject" Target="../embeddings/oleObject108.bin"/><Relationship Id="rId5" Type="http://schemas.openxmlformats.org/officeDocument/2006/relationships/oleObject" Target="../embeddings/oleObject10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1.jpeg"/><Relationship Id="rId3" Type="http://schemas.openxmlformats.org/officeDocument/2006/relationships/image" Target="../media/image11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4" Type="http://schemas.openxmlformats.org/officeDocument/2006/relationships/image" Target="../media/image115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4" Type="http://schemas.openxmlformats.org/officeDocument/2006/relationships/image" Target="../media/image118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wmf"/><Relationship Id="rId3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2293938"/>
            <a:ext cx="8143875" cy="2003425"/>
          </a:xfrm>
        </p:spPr>
        <p:txBody>
          <a:bodyPr/>
          <a:lstStyle/>
          <a:p>
            <a:r>
              <a:rPr lang="en-US" sz="3800" b="1" dirty="0">
                <a:solidFill>
                  <a:srgbClr val="A50021"/>
                </a:solidFill>
              </a:rPr>
              <a:t/>
            </a:r>
            <a:br>
              <a:rPr lang="en-US" sz="3800" b="1" dirty="0">
                <a:solidFill>
                  <a:srgbClr val="A50021"/>
                </a:solidFill>
              </a:rPr>
            </a:br>
            <a:endParaRPr lang="en-US" sz="3400" b="1" dirty="0">
              <a:solidFill>
                <a:srgbClr val="006600"/>
              </a:solidFill>
            </a:endParaRP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2662238" y="3009900"/>
            <a:ext cx="3802062" cy="9461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Radu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Grosu</a:t>
            </a:r>
            <a:r>
              <a:rPr lang="en-US" sz="2800" dirty="0">
                <a:solidFill>
                  <a:srgbClr val="333399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/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SUNY at Stony Brook</a:t>
            </a: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711023" y="1181100"/>
            <a:ext cx="5723542" cy="147732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A50021"/>
                </a:solidFill>
              </a:rPr>
              <a:t>Modeling and Analysis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25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A50021"/>
                </a:solidFill>
              </a:rPr>
              <a:t>of </a:t>
            </a:r>
            <a:r>
              <a:rPr lang="en-US" sz="4000" b="1" dirty="0" err="1" smtClean="0">
                <a:solidFill>
                  <a:srgbClr val="A50021"/>
                </a:solidFill>
              </a:rPr>
              <a:t>Atrial</a:t>
            </a:r>
            <a:r>
              <a:rPr lang="en-US" sz="4000" b="1" dirty="0" smtClean="0">
                <a:solidFill>
                  <a:srgbClr val="A50021"/>
                </a:solidFill>
              </a:rPr>
              <a:t> Fibrillation</a:t>
            </a:r>
            <a:endParaRPr lang="en-US" sz="4000" b="1" dirty="0">
              <a:solidFill>
                <a:srgbClr val="A5002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0500" y="4133850"/>
            <a:ext cx="8661400" cy="173893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</a:rPr>
              <a:t>Joint work with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/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600" b="1" dirty="0" err="1" smtClean="0">
                <a:solidFill>
                  <a:schemeClr val="bg1">
                    <a:lumMod val="10000"/>
                  </a:schemeClr>
                </a:solidFill>
              </a:rPr>
              <a:t>Ezio</a:t>
            </a:r>
            <a:r>
              <a:rPr lang="en-US" sz="26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bg1">
                    <a:lumMod val="10000"/>
                  </a:schemeClr>
                </a:solidFill>
              </a:rPr>
              <a:t>Bartocci</a:t>
            </a:r>
            <a:r>
              <a:rPr lang="en-US" sz="2600" b="1" dirty="0" smtClean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sz="2600" b="1" dirty="0" err="1" smtClean="0">
                <a:solidFill>
                  <a:schemeClr val="bg1">
                    <a:lumMod val="10000"/>
                  </a:schemeClr>
                </a:solidFill>
              </a:rPr>
              <a:t>Flavio</a:t>
            </a:r>
            <a:r>
              <a:rPr lang="en-US" sz="2600" b="1" dirty="0" smtClean="0">
                <a:solidFill>
                  <a:schemeClr val="bg1">
                    <a:lumMod val="10000"/>
                  </a:schemeClr>
                </a:solidFill>
              </a:rPr>
              <a:t> Fenton,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chemeClr val="bg1">
                    <a:lumMod val="10000"/>
                  </a:schemeClr>
                </a:solidFill>
              </a:rPr>
              <a:t>Robert Gilmour, James </a:t>
            </a:r>
            <a:r>
              <a:rPr lang="en-US" sz="2600" b="1" dirty="0" err="1" smtClean="0">
                <a:solidFill>
                  <a:schemeClr val="bg1">
                    <a:lumMod val="10000"/>
                  </a:schemeClr>
                </a:solidFill>
              </a:rPr>
              <a:t>Glimm</a:t>
            </a:r>
            <a:r>
              <a:rPr lang="en-US" sz="2600" b="1" dirty="0" smtClean="0">
                <a:solidFill>
                  <a:schemeClr val="bg1">
                    <a:lumMod val="10000"/>
                  </a:schemeClr>
                </a:solidFill>
              </a:rPr>
              <a:t> and Scott A. </a:t>
            </a:r>
            <a:r>
              <a:rPr lang="en-US" sz="2600" b="1" dirty="0" err="1" smtClean="0">
                <a:solidFill>
                  <a:schemeClr val="bg1">
                    <a:lumMod val="10000"/>
                  </a:schemeClr>
                </a:solidFill>
              </a:rPr>
              <a:t>Smolka</a:t>
            </a:r>
            <a:endParaRPr lang="en-US" sz="26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Existing Models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5313" y="1625600"/>
            <a:ext cx="7634287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Detailed ionic models: </a:t>
            </a:r>
            <a:r>
              <a:rPr lang="en-US" sz="24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 </a:t>
            </a: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err="1" smtClean="0">
                <a:solidFill>
                  <a:srgbClr val="333399"/>
                </a:solidFill>
                <a:ea typeface="ＭＳ Ｐゴシック" charset="-128"/>
              </a:rPr>
              <a:t>Luo</a:t>
            </a:r>
            <a:r>
              <a:rPr lang="en-US" sz="2000" b="1" kern="0" dirty="0" smtClean="0">
                <a:solidFill>
                  <a:srgbClr val="333399"/>
                </a:solidFill>
                <a:ea typeface="ＭＳ Ｐゴシック" charset="-128"/>
              </a:rPr>
              <a:t> and Rudi: </a:t>
            </a:r>
            <a:r>
              <a:rPr lang="en-US" sz="2000" b="1" kern="0" dirty="0" smtClean="0">
                <a:ea typeface="ＭＳ Ｐゴシック" charset="-128"/>
              </a:rPr>
              <a:t>14 variables</a:t>
            </a: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err="1" smtClean="0">
                <a:solidFill>
                  <a:srgbClr val="333399"/>
                </a:solidFill>
                <a:ea typeface="ＭＳ Ｐゴシック" charset="-128"/>
              </a:rPr>
              <a:t>Tusher</a:t>
            </a:r>
            <a:r>
              <a:rPr lang="en-US" sz="2000" b="1" kern="0" dirty="0" smtClean="0">
                <a:solidFill>
                  <a:srgbClr val="333399"/>
                </a:solidFill>
                <a:ea typeface="ＭＳ Ｐゴシック" charset="-128"/>
              </a:rPr>
              <a:t>, Noble</a:t>
            </a:r>
            <a:r>
              <a:rPr lang="en-US" sz="2000" b="1" kern="0" baseline="30000" dirty="0" smtClean="0">
                <a:solidFill>
                  <a:srgbClr val="333399"/>
                </a:solidFill>
                <a:ea typeface="ＭＳ Ｐゴシック" charset="-128"/>
              </a:rPr>
              <a:t>2</a:t>
            </a:r>
            <a:r>
              <a:rPr lang="en-US" sz="2000" b="1" kern="0" dirty="0" smtClean="0">
                <a:solidFill>
                  <a:srgbClr val="333399"/>
                </a:solidFill>
                <a:ea typeface="ＭＳ Ｐゴシック" charset="-128"/>
              </a:rPr>
              <a:t> and </a:t>
            </a:r>
            <a:r>
              <a:rPr lang="en-US" sz="2000" b="1" kern="0" dirty="0" err="1" smtClean="0">
                <a:solidFill>
                  <a:srgbClr val="333399"/>
                </a:solidFill>
                <a:ea typeface="ＭＳ Ｐゴシック" charset="-128"/>
              </a:rPr>
              <a:t>Panfilov</a:t>
            </a:r>
            <a:r>
              <a:rPr lang="en-US" sz="2000" b="1" kern="0" dirty="0" smtClean="0">
                <a:solidFill>
                  <a:srgbClr val="333399"/>
                </a:solidFill>
                <a:ea typeface="ＭＳ Ｐゴシック" charset="-128"/>
              </a:rPr>
              <a:t>: </a:t>
            </a:r>
            <a:r>
              <a:rPr lang="en-US" sz="2000" b="1" kern="0" dirty="0" smtClean="0">
                <a:solidFill>
                  <a:srgbClr val="000000"/>
                </a:solidFill>
                <a:ea typeface="ＭＳ Ｐゴシック" charset="-128"/>
              </a:rPr>
              <a:t>17 variables </a:t>
            </a:r>
            <a:endParaRPr lang="en-US" sz="2000" b="1" kern="0" dirty="0" smtClean="0">
              <a:ea typeface="ＭＳ Ｐゴシック" charset="-128"/>
            </a:endParaRP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err="1" smtClean="0">
                <a:solidFill>
                  <a:srgbClr val="333399"/>
                </a:solidFill>
                <a:ea typeface="ＭＳ Ｐゴシック" charset="-128"/>
              </a:rPr>
              <a:t>Priebe</a:t>
            </a:r>
            <a:r>
              <a:rPr lang="en-US" sz="2000" b="1" kern="0" dirty="0" smtClean="0">
                <a:solidFill>
                  <a:srgbClr val="333399"/>
                </a:solidFill>
                <a:ea typeface="ＭＳ Ｐゴシック" charset="-128"/>
              </a:rPr>
              <a:t> and </a:t>
            </a:r>
            <a:r>
              <a:rPr lang="en-US" sz="2000" b="1" kern="0" dirty="0" err="1" smtClean="0">
                <a:solidFill>
                  <a:srgbClr val="333399"/>
                </a:solidFill>
                <a:ea typeface="ＭＳ Ｐゴシック" charset="-128"/>
              </a:rPr>
              <a:t>Beuckelman</a:t>
            </a:r>
            <a:r>
              <a:rPr lang="en-US" sz="2000" b="1" kern="0" dirty="0" smtClean="0">
                <a:solidFill>
                  <a:srgbClr val="333399"/>
                </a:solidFill>
                <a:ea typeface="ＭＳ Ｐゴシック" charset="-128"/>
              </a:rPr>
              <a:t>: </a:t>
            </a:r>
            <a:r>
              <a:rPr lang="en-US" sz="2000" b="1" kern="0" dirty="0" smtClean="0">
                <a:ea typeface="ＭＳ Ｐゴシック" charset="-128"/>
              </a:rPr>
              <a:t>22 variables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 err="1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Iyer</a:t>
            </a: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, </a:t>
            </a:r>
            <a:r>
              <a:rPr lang="en-US" sz="2000" b="1" kern="0" dirty="0" err="1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Mazhari</a:t>
            </a: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 and Winslow: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67 variables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Approximate models: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Cornell:  </a:t>
            </a:r>
            <a:r>
              <a:rPr lang="en-US" sz="2000" b="1" kern="0" dirty="0" smtClean="0">
                <a:latin typeface="Arial"/>
                <a:ea typeface="ＭＳ Ｐゴシック" charset="-128"/>
              </a:rPr>
              <a:t>3 or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4 variables </a:t>
            </a: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SUNYSB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: 2 or 3 variable </a:t>
            </a:r>
            <a:endParaRPr lang="en-US" sz="2400" b="1" kern="0" dirty="0" smtClean="0">
              <a:solidFill>
                <a:srgbClr val="333399"/>
              </a:solidFill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28194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A50021"/>
                </a:solidFill>
              </a:rPr>
              <a:t>Stony Brook’s Cycle-Linear Model</a:t>
            </a:r>
            <a:endParaRPr lang="en-US" sz="4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Objectives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5313" y="2032001"/>
            <a:ext cx="78628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Learn a minimal mode-linear HA model:</a:t>
            </a:r>
          </a:p>
          <a:p>
            <a:pPr marL="742950" lvl="1" indent="-285750" defTabSz="914400" fontAlgn="base">
              <a:spcBef>
                <a:spcPts val="12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000000"/>
                </a:solidFill>
                <a:ea typeface="ＭＳ Ｐゴシック" charset="-128"/>
              </a:rPr>
              <a:t>This should facilitate analysis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Learn the model directly from data:</a:t>
            </a:r>
            <a:endParaRPr lang="en-US" sz="2400" b="1" kern="0" dirty="0" smtClean="0">
              <a:solidFill>
                <a:srgbClr val="333399"/>
              </a:solidFill>
              <a:latin typeface="Arial"/>
              <a:ea typeface="ＭＳ Ｐゴシック" charset="-128"/>
            </a:endParaRP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ea typeface="ＭＳ Ｐゴシック" charset="-128"/>
              </a:rPr>
              <a:t>Empirical rather than rational approach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Use a well established model as the “</a:t>
            </a:r>
            <a:r>
              <a:rPr lang="en-US" sz="2400" b="1" kern="0" dirty="0" err="1" smtClean="0">
                <a:solidFill>
                  <a:srgbClr val="006600"/>
                </a:solidFill>
                <a:latin typeface="Arial"/>
                <a:sym typeface="Symbol" charset="2"/>
              </a:rPr>
              <a:t>myocyte</a:t>
            </a: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”: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latin typeface="Arial"/>
                <a:ea typeface="ＭＳ Ｐゴシック" charset="-128"/>
              </a:rPr>
              <a:t>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Luo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-Rudi II dynamic cardiac model </a:t>
            </a:r>
            <a:endParaRPr lang="en-US" sz="2400" b="1" kern="0" dirty="0" smtClean="0">
              <a:solidFill>
                <a:srgbClr val="333399"/>
              </a:solidFill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2132013"/>
            <a:ext cx="8320087" cy="3270250"/>
          </a:xfrm>
        </p:spPr>
        <p:txBody>
          <a:bodyPr/>
          <a:lstStyle/>
          <a:p>
            <a:r>
              <a:rPr lang="en-US" sz="2200" b="1" dirty="0">
                <a:solidFill>
                  <a:srgbClr val="006600"/>
                </a:solidFill>
              </a:rPr>
              <a:t>Training set: </a:t>
            </a:r>
            <a:r>
              <a:rPr lang="en-US" sz="2200" b="1" dirty="0"/>
              <a:t>for simplicity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/>
              <a:t>25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/>
              <a:t>APs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/>
              <a:t>generated from the </a:t>
            </a:r>
            <a:r>
              <a:rPr lang="en-US" sz="2200" b="1" dirty="0" err="1"/>
              <a:t>LRd</a:t>
            </a:r>
            <a:endParaRPr lang="en-US" sz="2200" b="1" dirty="0"/>
          </a:p>
          <a:p>
            <a:pPr lvl="1">
              <a:spcBef>
                <a:spcPct val="5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BCL</a:t>
            </a:r>
            <a:r>
              <a:rPr lang="en-US" sz="2000" b="1" baseline="-25000" dirty="0">
                <a:solidFill>
                  <a:schemeClr val="accent2"/>
                </a:solidFill>
              </a:rPr>
              <a:t>1 </a:t>
            </a:r>
            <a:r>
              <a:rPr lang="en-US" sz="2000" b="1" dirty="0">
                <a:solidFill>
                  <a:schemeClr val="accent2"/>
                </a:solidFill>
              </a:rPr>
              <a:t>+ DI</a:t>
            </a:r>
            <a:r>
              <a:rPr lang="en-US" sz="2000" b="1" baseline="-25000" dirty="0">
                <a:solidFill>
                  <a:schemeClr val="accent2"/>
                </a:solidFill>
              </a:rPr>
              <a:t>2</a:t>
            </a:r>
            <a:r>
              <a:rPr lang="en-US" sz="2000" b="1" dirty="0">
                <a:solidFill>
                  <a:schemeClr val="accent2"/>
                </a:solidFill>
              </a:rPr>
              <a:t>:  </a:t>
            </a:r>
            <a:r>
              <a:rPr lang="en-US" sz="2000" b="1" dirty="0"/>
              <a:t>from </a:t>
            </a:r>
            <a:r>
              <a:rPr lang="en-US" sz="2000" b="1" dirty="0">
                <a:solidFill>
                  <a:schemeClr val="accent2"/>
                </a:solidFill>
              </a:rPr>
              <a:t>160ms </a:t>
            </a:r>
            <a:r>
              <a:rPr lang="en-US" sz="2000" b="1" dirty="0"/>
              <a:t>to</a:t>
            </a:r>
            <a:r>
              <a:rPr lang="en-US" sz="2000" b="1" dirty="0">
                <a:solidFill>
                  <a:schemeClr val="accent2"/>
                </a:solidFill>
              </a:rPr>
              <a:t> 400 ms</a:t>
            </a:r>
            <a:r>
              <a:rPr lang="en-US" sz="2000" b="1" dirty="0"/>
              <a:t> in </a:t>
            </a:r>
            <a:r>
              <a:rPr lang="en-US" sz="2000" b="1" dirty="0">
                <a:solidFill>
                  <a:schemeClr val="accent2"/>
                </a:solidFill>
              </a:rPr>
              <a:t>10ms</a:t>
            </a:r>
            <a:r>
              <a:rPr lang="en-US" sz="2000" b="1" dirty="0"/>
              <a:t> intervals</a:t>
            </a:r>
            <a:endParaRPr lang="en-US" sz="2000" b="1" dirty="0">
              <a:solidFill>
                <a:srgbClr val="006600"/>
              </a:solidFill>
              <a:sym typeface="Symbol" charset="2"/>
            </a:endParaRPr>
          </a:p>
          <a:p>
            <a:pPr>
              <a:spcBef>
                <a:spcPct val="75000"/>
              </a:spcBef>
            </a:pPr>
            <a:r>
              <a:rPr lang="en-US" sz="2200" b="1" dirty="0">
                <a:solidFill>
                  <a:srgbClr val="006600"/>
                </a:solidFill>
                <a:sym typeface="Symbol" charset="2"/>
              </a:rPr>
              <a:t>Stimulus: </a:t>
            </a:r>
            <a:r>
              <a:rPr lang="en-US" sz="2200" b="1" dirty="0">
                <a:solidFill>
                  <a:schemeClr val="accent2"/>
                </a:solidFill>
                <a:sym typeface="Symbol" charset="2"/>
              </a:rPr>
              <a:t>step</a:t>
            </a:r>
            <a:r>
              <a:rPr lang="en-US" sz="2200" b="1" dirty="0">
                <a:solidFill>
                  <a:srgbClr val="006600"/>
                </a:solidFill>
                <a:sym typeface="Symbol" charset="2"/>
              </a:rPr>
              <a:t> </a:t>
            </a:r>
            <a:r>
              <a:rPr lang="en-US" sz="2200" b="1" dirty="0">
                <a:sym typeface="Symbol" charset="2"/>
              </a:rPr>
              <a:t>with amplitude</a:t>
            </a:r>
            <a:r>
              <a:rPr lang="en-US" sz="2200" b="1" dirty="0">
                <a:solidFill>
                  <a:srgbClr val="006600"/>
                </a:solidFill>
                <a:sym typeface="Symbol" charset="2"/>
              </a:rPr>
              <a:t> </a:t>
            </a:r>
            <a:r>
              <a:rPr lang="en-US" sz="2200" b="1" dirty="0">
                <a:solidFill>
                  <a:schemeClr val="accent2"/>
                </a:solidFill>
                <a:sym typeface="Symbol" charset="2"/>
              </a:rPr>
              <a:t>-</a:t>
            </a:r>
            <a:r>
              <a:rPr lang="en-US" sz="2200" b="1" dirty="0" smtClean="0">
                <a:solidFill>
                  <a:schemeClr val="accent2"/>
                </a:solidFill>
                <a:sym typeface="Symbol" charset="2"/>
              </a:rPr>
              <a:t>80μA</a:t>
            </a:r>
            <a:r>
              <a:rPr lang="en-US" sz="2200" b="1" dirty="0">
                <a:solidFill>
                  <a:schemeClr val="accent2"/>
                </a:solidFill>
                <a:sym typeface="Symbol" charset="2"/>
              </a:rPr>
              <a:t>/cm</a:t>
            </a:r>
            <a:r>
              <a:rPr lang="en-US" sz="2200" b="1" baseline="30000" dirty="0">
                <a:solidFill>
                  <a:schemeClr val="accent2"/>
                </a:solidFill>
                <a:sym typeface="Symbol" charset="2"/>
              </a:rPr>
              <a:t>2</a:t>
            </a:r>
            <a:r>
              <a:rPr lang="en-US" sz="2200" b="1" dirty="0">
                <a:solidFill>
                  <a:schemeClr val="accent2"/>
                </a:solidFill>
                <a:sym typeface="Symbol" charset="2"/>
              </a:rPr>
              <a:t>,</a:t>
            </a:r>
            <a:r>
              <a:rPr lang="en-US" sz="2200" b="1" dirty="0">
                <a:solidFill>
                  <a:srgbClr val="006600"/>
                </a:solidFill>
                <a:sym typeface="Symbol" charset="2"/>
              </a:rPr>
              <a:t> </a:t>
            </a:r>
            <a:r>
              <a:rPr lang="en-US" sz="2200" b="1" dirty="0">
                <a:sym typeface="Symbol" charset="2"/>
              </a:rPr>
              <a:t>duration</a:t>
            </a:r>
            <a:r>
              <a:rPr lang="en-US" sz="2200" b="1" dirty="0">
                <a:solidFill>
                  <a:srgbClr val="006600"/>
                </a:solidFill>
                <a:sym typeface="Symbol" charset="2"/>
              </a:rPr>
              <a:t> </a:t>
            </a:r>
            <a:r>
              <a:rPr lang="en-US" sz="2200" b="1" dirty="0">
                <a:solidFill>
                  <a:schemeClr val="accent2"/>
                </a:solidFill>
                <a:sym typeface="Symbol" charset="2"/>
              </a:rPr>
              <a:t>0.6ms</a:t>
            </a:r>
          </a:p>
          <a:p>
            <a:pPr>
              <a:spcBef>
                <a:spcPct val="75000"/>
              </a:spcBef>
            </a:pPr>
            <a:r>
              <a:rPr lang="en-US" sz="2200" b="1" dirty="0">
                <a:solidFill>
                  <a:srgbClr val="006600"/>
                </a:solidFill>
              </a:rPr>
              <a:t>Error margin: </a:t>
            </a:r>
            <a:r>
              <a:rPr lang="en-US" sz="2200" b="1" dirty="0"/>
              <a:t>within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chemeClr val="accent2"/>
                </a:solidFill>
                <a:sym typeface="Symbol" charset="2"/>
              </a:rPr>
              <a:t>±2mV</a:t>
            </a:r>
            <a:r>
              <a:rPr lang="en-US" sz="2200" b="1" dirty="0" smtClean="0">
                <a:sym typeface="Symbol" charset="2"/>
              </a:rPr>
              <a:t> </a:t>
            </a:r>
            <a:r>
              <a:rPr lang="en-US" sz="2200" b="1" dirty="0">
                <a:sym typeface="Symbol" charset="2"/>
              </a:rPr>
              <a:t>of the </a:t>
            </a:r>
            <a:r>
              <a:rPr lang="en-US" sz="2200" b="1" dirty="0" err="1">
                <a:sym typeface="Symbol" charset="2"/>
              </a:rPr>
              <a:t>Luo</a:t>
            </a:r>
            <a:r>
              <a:rPr lang="en-US" sz="2200" b="1" dirty="0">
                <a:sym typeface="Symbol" charset="2"/>
              </a:rPr>
              <a:t>-Rudi model</a:t>
            </a:r>
          </a:p>
          <a:p>
            <a:pPr>
              <a:spcBef>
                <a:spcPct val="75000"/>
              </a:spcBef>
            </a:pPr>
            <a:r>
              <a:rPr lang="en-US" sz="2200" b="1" dirty="0">
                <a:solidFill>
                  <a:srgbClr val="006600"/>
                </a:solidFill>
                <a:sym typeface="Symbol" charset="2"/>
              </a:rPr>
              <a:t>Test set: </a:t>
            </a:r>
            <a:r>
              <a:rPr lang="en-US" sz="2200" b="1" dirty="0"/>
              <a:t>25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/>
              <a:t>APs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/>
              <a:t>from </a:t>
            </a:r>
            <a:r>
              <a:rPr lang="en-US" sz="2200" b="1" dirty="0">
                <a:solidFill>
                  <a:schemeClr val="accent2"/>
                </a:solidFill>
              </a:rPr>
              <a:t>165ms </a:t>
            </a:r>
            <a:r>
              <a:rPr lang="en-US" sz="2400" b="1" dirty="0"/>
              <a:t>to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 smtClean="0">
                <a:solidFill>
                  <a:schemeClr val="accent2"/>
                </a:solidFill>
              </a:rPr>
              <a:t>405ms</a:t>
            </a:r>
            <a:r>
              <a:rPr lang="en-US" sz="2200" b="1" dirty="0" smtClean="0"/>
              <a:t> </a:t>
            </a:r>
            <a:r>
              <a:rPr lang="en-US" sz="2200" b="1" dirty="0"/>
              <a:t>in </a:t>
            </a:r>
            <a:r>
              <a:rPr lang="en-US" sz="2200" b="1" dirty="0">
                <a:solidFill>
                  <a:schemeClr val="accent2"/>
                </a:solidFill>
              </a:rPr>
              <a:t>10ms</a:t>
            </a:r>
            <a:r>
              <a:rPr lang="en-US" sz="2200" b="1" dirty="0"/>
              <a:t> intervals</a:t>
            </a:r>
            <a:endParaRPr lang="en-US" sz="2200" b="1" dirty="0">
              <a:solidFill>
                <a:srgbClr val="006600"/>
              </a:solidFill>
              <a:sym typeface="Symbol" charset="2"/>
            </a:endParaRPr>
          </a:p>
          <a:p>
            <a:endParaRPr lang="en-US" sz="2200" b="1" dirty="0">
              <a:solidFill>
                <a:srgbClr val="006600"/>
              </a:solidFill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33388" y="755650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A50021"/>
                </a:solidFill>
              </a:rPr>
              <a:t>HA Identification for the </a:t>
            </a:r>
            <a:r>
              <a:rPr lang="en-US" sz="3200" b="1" dirty="0" err="1">
                <a:solidFill>
                  <a:srgbClr val="A50021"/>
                </a:solidFill>
              </a:rPr>
              <a:t>Luo</a:t>
            </a:r>
            <a:r>
              <a:rPr lang="en-US" sz="3200" b="1" dirty="0">
                <a:solidFill>
                  <a:srgbClr val="A50021"/>
                </a:solidFill>
              </a:rPr>
              <a:t>-</a:t>
            </a:r>
            <a:r>
              <a:rPr lang="en-US" sz="3200" b="1" dirty="0" smtClean="0">
                <a:solidFill>
                  <a:srgbClr val="A50021"/>
                </a:solidFill>
              </a:rPr>
              <a:t>Rudi Model</a:t>
            </a:r>
          </a:p>
          <a:p>
            <a:pPr algn="ctr"/>
            <a:r>
              <a:rPr lang="en-US" sz="2400" b="1" dirty="0" smtClean="0">
                <a:solidFill>
                  <a:srgbClr val="A50021"/>
                </a:solidFill>
              </a:rPr>
              <a:t>(with P. Ye, E. </a:t>
            </a:r>
            <a:r>
              <a:rPr lang="en-US" sz="2400" b="1" dirty="0" err="1" smtClean="0">
                <a:solidFill>
                  <a:srgbClr val="A50021"/>
                </a:solidFill>
              </a:rPr>
              <a:t>Entcheva</a:t>
            </a:r>
            <a:r>
              <a:rPr lang="en-US" sz="2400" b="1" dirty="0" smtClean="0">
                <a:solidFill>
                  <a:srgbClr val="A50021"/>
                </a:solidFill>
              </a:rPr>
              <a:t> and S. </a:t>
            </a:r>
            <a:r>
              <a:rPr lang="en-US" sz="2400" b="1" dirty="0" err="1" smtClean="0">
                <a:solidFill>
                  <a:srgbClr val="A50021"/>
                </a:solidFill>
              </a:rPr>
              <a:t>Mitra</a:t>
            </a:r>
            <a:r>
              <a:rPr lang="en-US" sz="2400" b="1" dirty="0" smtClean="0">
                <a:solidFill>
                  <a:srgbClr val="A50021"/>
                </a:solidFill>
              </a:rPr>
              <a:t>)</a:t>
            </a:r>
            <a:endParaRPr lang="en-US" sz="2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1435100" y="1427163"/>
            <a:ext cx="5765800" cy="5022850"/>
            <a:chOff x="904" y="899"/>
            <a:chExt cx="3632" cy="3164"/>
          </a:xfrm>
        </p:grpSpPr>
        <p:pic>
          <p:nvPicPr>
            <p:cNvPr id="265272" name="Picture 56" descr="A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4" y="899"/>
              <a:ext cx="3632" cy="3164"/>
            </a:xfrm>
            <a:prstGeom prst="rect">
              <a:avLst/>
            </a:prstGeom>
            <a:noFill/>
          </p:spPr>
        </p:pic>
        <p:sp>
          <p:nvSpPr>
            <p:cNvPr id="265273" name="Line 57"/>
            <p:cNvSpPr>
              <a:spLocks noChangeShapeType="1"/>
            </p:cNvSpPr>
            <p:nvPr/>
          </p:nvSpPr>
          <p:spPr bwMode="auto">
            <a:xfrm>
              <a:off x="1492" y="3001"/>
              <a:ext cx="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274" name="Text Box 58"/>
            <p:cNvSpPr txBox="1">
              <a:spLocks noChangeArrowheads="1"/>
            </p:cNvSpPr>
            <p:nvPr/>
          </p:nvSpPr>
          <p:spPr bwMode="auto">
            <a:xfrm>
              <a:off x="1829" y="2875"/>
              <a:ext cx="87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/>
                <a:t>Stimulated</a:t>
              </a:r>
            </a:p>
          </p:txBody>
        </p:sp>
      </p:grpSp>
      <p:sp>
        <p:nvSpPr>
          <p:cNvPr id="265368" name="Rectangle 152"/>
          <p:cNvSpPr>
            <a:spLocks noChangeArrowheads="1"/>
          </p:cNvSpPr>
          <p:nvPr/>
        </p:nvSpPr>
        <p:spPr bwMode="auto">
          <a:xfrm>
            <a:off x="457200" y="274638"/>
            <a:ext cx="82296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Action Potential (AP) Phases 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435100" y="1427163"/>
            <a:ext cx="5765800" cy="5022850"/>
            <a:chOff x="904" y="899"/>
            <a:chExt cx="3632" cy="3164"/>
          </a:xfrm>
        </p:grpSpPr>
        <p:pic>
          <p:nvPicPr>
            <p:cNvPr id="304187" name="Picture 59" descr="A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4" y="899"/>
              <a:ext cx="3632" cy="3164"/>
            </a:xfrm>
            <a:prstGeom prst="rect">
              <a:avLst/>
            </a:prstGeom>
            <a:noFill/>
          </p:spPr>
        </p:pic>
        <p:sp>
          <p:nvSpPr>
            <p:cNvPr id="304188" name="Line 60"/>
            <p:cNvSpPr>
              <a:spLocks noChangeShapeType="1"/>
            </p:cNvSpPr>
            <p:nvPr/>
          </p:nvSpPr>
          <p:spPr bwMode="auto">
            <a:xfrm>
              <a:off x="1492" y="3001"/>
              <a:ext cx="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89" name="Text Box 61"/>
            <p:cNvSpPr txBox="1">
              <a:spLocks noChangeArrowheads="1"/>
            </p:cNvSpPr>
            <p:nvPr/>
          </p:nvSpPr>
          <p:spPr bwMode="auto">
            <a:xfrm>
              <a:off x="1829" y="2875"/>
              <a:ext cx="87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/>
                <a:t>Stimulated</a:t>
              </a:r>
            </a:p>
          </p:txBody>
        </p:sp>
      </p:grpSp>
      <p:graphicFrame>
        <p:nvGraphicFramePr>
          <p:cNvPr id="304166" name="Object 38"/>
          <p:cNvGraphicFramePr>
            <a:graphicFrameLocks noChangeAspect="1"/>
          </p:cNvGraphicFramePr>
          <p:nvPr/>
        </p:nvGraphicFramePr>
        <p:xfrm>
          <a:off x="6161088" y="5794375"/>
          <a:ext cx="1485900" cy="549275"/>
        </p:xfrm>
        <a:graphic>
          <a:graphicData uri="http://schemas.openxmlformats.org/presentationml/2006/ole">
            <p:oleObj spid="_x0000_s99330" name="Equation" r:id="rId4" imgW="723900" imgH="266700" progId="Equation.DSMT4">
              <p:embed/>
            </p:oleObj>
          </a:graphicData>
        </a:graphic>
      </p:graphicFrame>
      <p:graphicFrame>
        <p:nvGraphicFramePr>
          <p:cNvPr id="304167" name="Object 39"/>
          <p:cNvGraphicFramePr>
            <a:graphicFrameLocks noChangeAspect="1"/>
          </p:cNvGraphicFramePr>
          <p:nvPr/>
        </p:nvGraphicFramePr>
        <p:xfrm>
          <a:off x="2570163" y="5819775"/>
          <a:ext cx="390525" cy="496888"/>
        </p:xfrm>
        <a:graphic>
          <a:graphicData uri="http://schemas.openxmlformats.org/presentationml/2006/ole">
            <p:oleObj spid="_x0000_s99331" name="Equation" r:id="rId5" imgW="190500" imgH="241300" progId="Equation.DSMT4">
              <p:embed/>
            </p:oleObj>
          </a:graphicData>
        </a:graphic>
      </p:graphicFrame>
      <p:sp>
        <p:nvSpPr>
          <p:cNvPr id="304168" name="AutoShape 40"/>
          <p:cNvSpPr>
            <a:spLocks noChangeArrowheads="1"/>
          </p:cNvSpPr>
          <p:nvPr/>
        </p:nvSpPr>
        <p:spPr bwMode="auto">
          <a:xfrm>
            <a:off x="1901825" y="3228975"/>
            <a:ext cx="2203450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69" name="AutoShape 41"/>
          <p:cNvSpPr>
            <a:spLocks noChangeArrowheads="1"/>
          </p:cNvSpPr>
          <p:nvPr/>
        </p:nvSpPr>
        <p:spPr bwMode="auto">
          <a:xfrm>
            <a:off x="2770188" y="1760538"/>
            <a:ext cx="3003550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70" name="AutoShape 42"/>
          <p:cNvSpPr>
            <a:spLocks noChangeArrowheads="1"/>
          </p:cNvSpPr>
          <p:nvPr/>
        </p:nvSpPr>
        <p:spPr bwMode="auto">
          <a:xfrm>
            <a:off x="4572000" y="3562350"/>
            <a:ext cx="3070225" cy="668338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171" name="AutoShape 43"/>
          <p:cNvSpPr>
            <a:spLocks noChangeArrowheads="1"/>
          </p:cNvSpPr>
          <p:nvPr/>
        </p:nvSpPr>
        <p:spPr bwMode="auto">
          <a:xfrm>
            <a:off x="1901825" y="4364038"/>
            <a:ext cx="2403475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4172" name="AutoShape 44"/>
          <p:cNvCxnSpPr>
            <a:cxnSpLocks noChangeShapeType="1"/>
            <a:stCxn id="304171" idx="1"/>
            <a:endCxn id="304168" idx="1"/>
          </p:cNvCxnSpPr>
          <p:nvPr/>
        </p:nvCxnSpPr>
        <p:spPr bwMode="auto">
          <a:xfrm rot="10800000" flipH="1">
            <a:off x="1889125" y="3629025"/>
            <a:ext cx="1588" cy="1135063"/>
          </a:xfrm>
          <a:prstGeom prst="bentConnector3">
            <a:avLst>
              <a:gd name="adj1" fmla="val -392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04173" name="AutoShape 45"/>
          <p:cNvCxnSpPr>
            <a:cxnSpLocks noChangeShapeType="1"/>
            <a:stCxn id="304180" idx="2"/>
            <a:endCxn id="304171" idx="2"/>
          </p:cNvCxnSpPr>
          <p:nvPr/>
        </p:nvCxnSpPr>
        <p:spPr bwMode="auto">
          <a:xfrm rot="5400000">
            <a:off x="4572000" y="3641726"/>
            <a:ext cx="66675" cy="3003550"/>
          </a:xfrm>
          <a:prstGeom prst="bentConnector3">
            <a:avLst>
              <a:gd name="adj1" fmla="val 1699995"/>
            </a:avLst>
          </a:prstGeom>
          <a:noFill/>
          <a:ln w="25400">
            <a:solidFill>
              <a:srgbClr val="008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04174" name="Freeform 46"/>
          <p:cNvSpPr>
            <a:spLocks/>
          </p:cNvSpPr>
          <p:nvPr/>
        </p:nvSpPr>
        <p:spPr bwMode="auto">
          <a:xfrm>
            <a:off x="2570163" y="1292225"/>
            <a:ext cx="1601787" cy="1936750"/>
          </a:xfrm>
          <a:custGeom>
            <a:avLst/>
            <a:gdLst/>
            <a:ahLst/>
            <a:cxnLst>
              <a:cxn ang="0">
                <a:pos x="0" y="1220"/>
              </a:cxn>
              <a:cxn ang="0">
                <a:pos x="0" y="0"/>
              </a:cxn>
              <a:cxn ang="0">
                <a:pos x="1009" y="0"/>
              </a:cxn>
              <a:cxn ang="0">
                <a:pos x="1009" y="295"/>
              </a:cxn>
            </a:cxnLst>
            <a:rect l="0" t="0" r="r" b="b"/>
            <a:pathLst>
              <a:path w="1009" h="1220">
                <a:moveTo>
                  <a:pt x="0" y="1220"/>
                </a:moveTo>
                <a:lnTo>
                  <a:pt x="0" y="0"/>
                </a:lnTo>
                <a:lnTo>
                  <a:pt x="1009" y="0"/>
                </a:lnTo>
                <a:cubicBezTo>
                  <a:pt x="1009" y="98"/>
                  <a:pt x="1009" y="197"/>
                  <a:pt x="1009" y="295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4175" name="Object 47"/>
          <p:cNvGraphicFramePr>
            <a:graphicFrameLocks noChangeAspect="1"/>
          </p:cNvGraphicFramePr>
          <p:nvPr/>
        </p:nvGraphicFramePr>
        <p:xfrm>
          <a:off x="992188" y="4764088"/>
          <a:ext cx="835025" cy="495300"/>
        </p:xfrm>
        <a:graphic>
          <a:graphicData uri="http://schemas.openxmlformats.org/presentationml/2006/ole">
            <p:oleObj spid="_x0000_s99332" name="Equation" r:id="rId6" imgW="406400" imgH="241300" progId="Equation.DSMT4">
              <p:embed/>
            </p:oleObj>
          </a:graphicData>
        </a:graphic>
      </p:graphicFrame>
      <p:graphicFrame>
        <p:nvGraphicFramePr>
          <p:cNvPr id="304176" name="Object 48"/>
          <p:cNvGraphicFramePr>
            <a:graphicFrameLocks noChangeAspect="1"/>
          </p:cNvGraphicFramePr>
          <p:nvPr/>
        </p:nvGraphicFramePr>
        <p:xfrm>
          <a:off x="4264025" y="1212850"/>
          <a:ext cx="833438" cy="495300"/>
        </p:xfrm>
        <a:graphic>
          <a:graphicData uri="http://schemas.openxmlformats.org/presentationml/2006/ole">
            <p:oleObj spid="_x0000_s99333" name="Equation" r:id="rId7" imgW="406400" imgH="241300" progId="Equation.DSMT4">
              <p:embed/>
            </p:oleObj>
          </a:graphicData>
        </a:graphic>
      </p:graphicFrame>
      <p:graphicFrame>
        <p:nvGraphicFramePr>
          <p:cNvPr id="304177" name="Object 49"/>
          <p:cNvGraphicFramePr>
            <a:graphicFrameLocks noChangeAspect="1"/>
          </p:cNvGraphicFramePr>
          <p:nvPr/>
        </p:nvGraphicFramePr>
        <p:xfrm>
          <a:off x="6519863" y="1947863"/>
          <a:ext cx="833437" cy="495300"/>
        </p:xfrm>
        <a:graphic>
          <a:graphicData uri="http://schemas.openxmlformats.org/presentationml/2006/ole">
            <p:oleObj spid="_x0000_s99334" name="Equation" r:id="rId8" imgW="406400" imgH="241300" progId="Equation.DSMT4">
              <p:embed/>
            </p:oleObj>
          </a:graphicData>
        </a:graphic>
      </p:graphicFrame>
      <p:sp>
        <p:nvSpPr>
          <p:cNvPr id="304178" name="AutoShape 50"/>
          <p:cNvSpPr>
            <a:spLocks noChangeArrowheads="1"/>
          </p:cNvSpPr>
          <p:nvPr/>
        </p:nvSpPr>
        <p:spPr bwMode="auto">
          <a:xfrm>
            <a:off x="3971925" y="2427288"/>
            <a:ext cx="3003550" cy="468312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4179" name="AutoShape 51"/>
          <p:cNvCxnSpPr>
            <a:cxnSpLocks noChangeShapeType="1"/>
          </p:cNvCxnSpPr>
          <p:nvPr/>
        </p:nvCxnSpPr>
        <p:spPr bwMode="auto">
          <a:xfrm>
            <a:off x="5773738" y="2027238"/>
            <a:ext cx="666750" cy="400050"/>
          </a:xfrm>
          <a:prstGeom prst="bentConnector3">
            <a:avLst>
              <a:gd name="adj1" fmla="val 99523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04180" name="AutoShape 52"/>
          <p:cNvSpPr>
            <a:spLocks noChangeArrowheads="1"/>
          </p:cNvSpPr>
          <p:nvPr/>
        </p:nvSpPr>
        <p:spPr bwMode="auto">
          <a:xfrm>
            <a:off x="4572000" y="4564063"/>
            <a:ext cx="3070225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4181" name="Object 53"/>
          <p:cNvGraphicFramePr>
            <a:graphicFrameLocks noChangeAspect="1"/>
          </p:cNvGraphicFramePr>
          <p:nvPr/>
        </p:nvGraphicFramePr>
        <p:xfrm>
          <a:off x="7721600" y="4818063"/>
          <a:ext cx="833438" cy="496887"/>
        </p:xfrm>
        <a:graphic>
          <a:graphicData uri="http://schemas.openxmlformats.org/presentationml/2006/ole">
            <p:oleObj spid="_x0000_s99335" name="Equation" r:id="rId9" imgW="406400" imgH="241300" progId="Equation.DSMT4">
              <p:embed/>
            </p:oleObj>
          </a:graphicData>
        </a:graphic>
      </p:graphicFrame>
      <p:graphicFrame>
        <p:nvGraphicFramePr>
          <p:cNvPr id="304182" name="Object 54"/>
          <p:cNvGraphicFramePr>
            <a:graphicFrameLocks noChangeAspect="1"/>
          </p:cNvGraphicFramePr>
          <p:nvPr/>
        </p:nvGraphicFramePr>
        <p:xfrm>
          <a:off x="6532563" y="3016250"/>
          <a:ext cx="833437" cy="495300"/>
        </p:xfrm>
        <a:graphic>
          <a:graphicData uri="http://schemas.openxmlformats.org/presentationml/2006/ole">
            <p:oleObj spid="_x0000_s99336" name="Equation" r:id="rId10" imgW="406400" imgH="241300" progId="Equation.DSMT4">
              <p:embed/>
            </p:oleObj>
          </a:graphicData>
        </a:graphic>
      </p:graphicFrame>
      <p:sp>
        <p:nvSpPr>
          <p:cNvPr id="304183" name="Line 55"/>
          <p:cNvSpPr>
            <a:spLocks noChangeShapeType="1"/>
          </p:cNvSpPr>
          <p:nvPr/>
        </p:nvSpPr>
        <p:spPr bwMode="auto">
          <a:xfrm>
            <a:off x="6440488" y="2895600"/>
            <a:ext cx="0" cy="66675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4184" name="AutoShape 56"/>
          <p:cNvCxnSpPr>
            <a:cxnSpLocks noChangeShapeType="1"/>
            <a:stCxn id="304170" idx="3"/>
            <a:endCxn id="304180" idx="3"/>
          </p:cNvCxnSpPr>
          <p:nvPr/>
        </p:nvCxnSpPr>
        <p:spPr bwMode="auto">
          <a:xfrm>
            <a:off x="7654925" y="3897313"/>
            <a:ext cx="1588" cy="933450"/>
          </a:xfrm>
          <a:prstGeom prst="bentConnector3">
            <a:avLst>
              <a:gd name="adj1" fmla="val 320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04190" name="Rectangle 62"/>
          <p:cNvSpPr>
            <a:spLocks noChangeArrowheads="1"/>
          </p:cNvSpPr>
          <p:nvPr/>
        </p:nvSpPr>
        <p:spPr bwMode="auto">
          <a:xfrm>
            <a:off x="457200" y="274638"/>
            <a:ext cx="82296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Identifying a Mode-Linear </a:t>
            </a:r>
            <a:r>
              <a:rPr lang="en-US" altLang="zh-CN" sz="3200" b="1" dirty="0">
                <a:solidFill>
                  <a:srgbClr val="A50021"/>
                </a:solidFill>
                <a:ea typeface="宋体" charset="-122"/>
                <a:cs typeface="宋体" charset="-122"/>
              </a:rPr>
              <a:t>HA</a:t>
            </a:r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 for </a:t>
            </a:r>
            <a:r>
              <a:rPr lang="en-US" altLang="zh-CN" sz="3200" b="1" dirty="0">
                <a:solidFill>
                  <a:srgbClr val="A50021"/>
                </a:solidFill>
                <a:ea typeface="宋体" charset="-122"/>
                <a:cs typeface="宋体" charset="-122"/>
              </a:rPr>
              <a:t>One AP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235200" y="2427288"/>
            <a:ext cx="2805113" cy="2003425"/>
            <a:chOff x="1408" y="1529"/>
            <a:chExt cx="1767" cy="1262"/>
          </a:xfrm>
        </p:grpSpPr>
        <p:sp>
          <p:nvSpPr>
            <p:cNvPr id="304191" name="Line 63"/>
            <p:cNvSpPr>
              <a:spLocks noChangeShapeType="1"/>
            </p:cNvSpPr>
            <p:nvPr/>
          </p:nvSpPr>
          <p:spPr bwMode="auto">
            <a:xfrm>
              <a:off x="1408" y="2623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92" name="Line 64"/>
            <p:cNvSpPr>
              <a:spLocks noChangeShapeType="1"/>
            </p:cNvSpPr>
            <p:nvPr/>
          </p:nvSpPr>
          <p:spPr bwMode="auto">
            <a:xfrm>
              <a:off x="2586" y="1908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93" name="Line 65"/>
            <p:cNvSpPr>
              <a:spLocks noChangeShapeType="1"/>
            </p:cNvSpPr>
            <p:nvPr/>
          </p:nvSpPr>
          <p:spPr bwMode="auto">
            <a:xfrm>
              <a:off x="1997" y="1529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194" name="Line 66"/>
            <p:cNvSpPr>
              <a:spLocks noChangeShapeType="1"/>
            </p:cNvSpPr>
            <p:nvPr/>
          </p:nvSpPr>
          <p:spPr bwMode="auto">
            <a:xfrm>
              <a:off x="2964" y="2791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508125"/>
            <a:ext cx="4383087" cy="324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4772025" y="1693863"/>
            <a:ext cx="4371975" cy="2714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Null Pts:</a:t>
            </a:r>
            <a:r>
              <a:rPr lang="en-US" sz="2000" b="1" dirty="0"/>
              <a:t> discrete 1</a:t>
            </a:r>
            <a:r>
              <a:rPr lang="en-US" sz="2000" b="1" baseline="30000" dirty="0"/>
              <a:t>st</a:t>
            </a:r>
            <a:r>
              <a:rPr lang="en-US" sz="2000" b="1" dirty="0"/>
              <a:t> Order deriv.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Infl. Pts: </a:t>
            </a:r>
            <a:r>
              <a:rPr lang="en-US" sz="2000" b="1" dirty="0"/>
              <a:t>discrete 2</a:t>
            </a:r>
            <a:r>
              <a:rPr lang="en-US" sz="2000" b="1" baseline="30000" dirty="0"/>
              <a:t>nd</a:t>
            </a:r>
            <a:r>
              <a:rPr lang="en-US" sz="2000" b="1" dirty="0"/>
              <a:t> Order deriv.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4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Thresholds: </a:t>
            </a:r>
            <a:r>
              <a:rPr lang="en-US" sz="2000" b="1" dirty="0"/>
              <a:t>Null Pts and Infl. Pts</a:t>
            </a:r>
            <a:r>
              <a:rPr lang="en-US" sz="2000" b="1" dirty="0">
                <a:solidFill>
                  <a:srgbClr val="006600"/>
                </a:solidFill>
              </a:rPr>
              <a:t>  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Segments: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/>
              <a:t>B</a:t>
            </a:r>
            <a:r>
              <a:rPr lang="en-US" sz="2000" b="1" dirty="0" smtClean="0"/>
              <a:t>etween </a:t>
            </a:r>
            <a:r>
              <a:rPr lang="en-US" sz="2000" b="1" dirty="0" err="1"/>
              <a:t>Seg</a:t>
            </a:r>
            <a:r>
              <a:rPr lang="en-US" sz="2000" b="1" dirty="0"/>
              <a:t>. Pts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endParaRPr lang="en-US" sz="2000" b="1" dirty="0"/>
          </a:p>
          <a:p>
            <a:pPr>
              <a:spcBef>
                <a:spcPct val="10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Problem: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/>
              <a:t>too many Infl. Pts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Problem: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/>
              <a:t>too many segments?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0038" y="274638"/>
            <a:ext cx="85439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Identifying the Switching for one AP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9238" y="1506538"/>
            <a:ext cx="4383087" cy="3241675"/>
            <a:chOff x="179" y="937"/>
            <a:chExt cx="2761" cy="2042"/>
          </a:xfrm>
        </p:grpSpPr>
        <p:pic>
          <p:nvPicPr>
            <p:cNvPr id="330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" y="937"/>
              <a:ext cx="2761" cy="20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330759" name="AutoShape 7"/>
            <p:cNvSpPr>
              <a:spLocks noChangeArrowheads="1"/>
            </p:cNvSpPr>
            <p:nvPr/>
          </p:nvSpPr>
          <p:spPr bwMode="auto">
            <a:xfrm>
              <a:off x="459" y="2684"/>
              <a:ext cx="40" cy="40"/>
            </a:xfrm>
            <a:prstGeom prst="flowChartConnector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0" name="AutoShape 8"/>
            <p:cNvSpPr>
              <a:spLocks noChangeArrowheads="1"/>
            </p:cNvSpPr>
            <p:nvPr/>
          </p:nvSpPr>
          <p:spPr bwMode="auto">
            <a:xfrm>
              <a:off x="475" y="1030"/>
              <a:ext cx="40" cy="40"/>
            </a:xfrm>
            <a:prstGeom prst="flowChartConnector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1" name="AutoShape 9"/>
            <p:cNvSpPr>
              <a:spLocks noChangeArrowheads="1"/>
            </p:cNvSpPr>
            <p:nvPr/>
          </p:nvSpPr>
          <p:spPr bwMode="auto">
            <a:xfrm>
              <a:off x="599" y="1145"/>
              <a:ext cx="40" cy="40"/>
            </a:xfrm>
            <a:prstGeom prst="flowChartConnector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2" name="AutoShape 10"/>
            <p:cNvSpPr>
              <a:spLocks noChangeArrowheads="1"/>
            </p:cNvSpPr>
            <p:nvPr/>
          </p:nvSpPr>
          <p:spPr bwMode="auto">
            <a:xfrm>
              <a:off x="1398" y="1485"/>
              <a:ext cx="40" cy="40"/>
            </a:xfrm>
            <a:prstGeom prst="flowChartConnector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3" name="AutoShape 11"/>
            <p:cNvSpPr>
              <a:spLocks noChangeArrowheads="1"/>
            </p:cNvSpPr>
            <p:nvPr/>
          </p:nvSpPr>
          <p:spPr bwMode="auto">
            <a:xfrm>
              <a:off x="2717" y="2660"/>
              <a:ext cx="40" cy="40"/>
            </a:xfrm>
            <a:prstGeom prst="flowChartConnector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4" name="AutoShape 12"/>
            <p:cNvSpPr>
              <a:spLocks noChangeArrowheads="1"/>
            </p:cNvSpPr>
            <p:nvPr/>
          </p:nvSpPr>
          <p:spPr bwMode="auto">
            <a:xfrm>
              <a:off x="2220" y="2637"/>
              <a:ext cx="40" cy="40"/>
            </a:xfrm>
            <a:prstGeom prst="flowChartConnector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765" name="AutoShape 13"/>
            <p:cNvSpPr>
              <a:spLocks noChangeArrowheads="1"/>
            </p:cNvSpPr>
            <p:nvPr/>
          </p:nvSpPr>
          <p:spPr bwMode="auto">
            <a:xfrm>
              <a:off x="466" y="2124"/>
              <a:ext cx="40" cy="40"/>
            </a:xfrm>
            <a:prstGeom prst="flowChartConnector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433388" y="4830763"/>
            <a:ext cx="8343900" cy="10926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Solution: </a:t>
            </a:r>
            <a:r>
              <a:rPr lang="en-US" sz="2000" b="1" dirty="0"/>
              <a:t>use a low-pass filter</a:t>
            </a:r>
          </a:p>
          <a:p>
            <a:pPr lvl="1">
              <a:spcBef>
                <a:spcPct val="25000"/>
              </a:spcBef>
              <a:buFontTx/>
              <a:buChar char="-"/>
            </a:pPr>
            <a:r>
              <a:rPr lang="en-US" sz="1800" b="1" dirty="0">
                <a:solidFill>
                  <a:schemeClr val="accent2"/>
                </a:solidFill>
              </a:rPr>
              <a:t>Moving average and </a:t>
            </a:r>
            <a:r>
              <a:rPr lang="en-US" sz="1800" b="1" dirty="0" err="1">
                <a:solidFill>
                  <a:schemeClr val="accent2"/>
                </a:solidFill>
              </a:rPr>
              <a:t>spline</a:t>
            </a:r>
            <a:r>
              <a:rPr lang="en-US" sz="1800" b="1" dirty="0">
                <a:solidFill>
                  <a:schemeClr val="accent2"/>
                </a:solidFill>
              </a:rPr>
              <a:t> LPF:</a:t>
            </a:r>
            <a:r>
              <a:rPr lang="en-US" sz="1800" b="1" dirty="0"/>
              <a:t> not satisfactory</a:t>
            </a:r>
          </a:p>
          <a:p>
            <a:pPr lvl="1">
              <a:spcBef>
                <a:spcPct val="25000"/>
              </a:spcBef>
              <a:buFontTx/>
              <a:buChar char="-"/>
            </a:pPr>
            <a:r>
              <a:rPr lang="en-US" sz="1800" b="1" dirty="0">
                <a:solidFill>
                  <a:schemeClr val="accent2"/>
                </a:solidFill>
              </a:rPr>
              <a:t>Designed our own:</a:t>
            </a:r>
            <a:r>
              <a:rPr lang="en-US" sz="1800" b="1" dirty="0"/>
              <a:t> remove pts within trains of inflection </a:t>
            </a:r>
            <a:r>
              <a:rPr lang="en-US" sz="1800" b="1" dirty="0" smtClean="0"/>
              <a:t>points</a:t>
            </a: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4772025" y="1693863"/>
            <a:ext cx="4371975" cy="2714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Null Pts:</a:t>
            </a:r>
            <a:r>
              <a:rPr lang="en-US" sz="2000" b="1" dirty="0"/>
              <a:t> discrete 1</a:t>
            </a:r>
            <a:r>
              <a:rPr lang="en-US" sz="2000" b="1" baseline="30000" dirty="0"/>
              <a:t>st</a:t>
            </a:r>
            <a:r>
              <a:rPr lang="en-US" sz="2000" b="1" dirty="0"/>
              <a:t> Order deriv.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Infl. Pts: </a:t>
            </a:r>
            <a:r>
              <a:rPr lang="en-US" sz="2000" b="1" dirty="0"/>
              <a:t>discrete 2</a:t>
            </a:r>
            <a:r>
              <a:rPr lang="en-US" sz="2000" b="1" baseline="30000" dirty="0"/>
              <a:t>nd</a:t>
            </a:r>
            <a:r>
              <a:rPr lang="en-US" sz="2000" b="1" dirty="0"/>
              <a:t> Order deriv.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spcBef>
                <a:spcPct val="4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Thresholds: </a:t>
            </a:r>
            <a:r>
              <a:rPr lang="en-US" sz="2000" b="1" dirty="0"/>
              <a:t>Null Pts and Infl. Pts</a:t>
            </a:r>
            <a:r>
              <a:rPr lang="en-US" sz="2000" b="1" dirty="0">
                <a:solidFill>
                  <a:srgbClr val="006600"/>
                </a:solidFill>
              </a:rPr>
              <a:t>  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Segments: </a:t>
            </a:r>
            <a:r>
              <a:rPr lang="en-US" sz="2000" b="1" dirty="0"/>
              <a:t>Between </a:t>
            </a:r>
            <a:r>
              <a:rPr lang="en-US" sz="2000" b="1" dirty="0" err="1"/>
              <a:t>Seg</a:t>
            </a:r>
            <a:r>
              <a:rPr lang="en-US" sz="2000" b="1" dirty="0"/>
              <a:t>. Pts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endParaRPr lang="en-US" sz="2000" b="1" dirty="0"/>
          </a:p>
          <a:p>
            <a:pPr>
              <a:spcBef>
                <a:spcPct val="10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Problem: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/>
              <a:t>too many Infl. Pts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Problem: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/>
              <a:t>too many segments?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0038" y="274638"/>
            <a:ext cx="85439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Identifying the Switching for one AP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95400" y="1295400"/>
            <a:ext cx="6183313" cy="4371975"/>
            <a:chOff x="862" y="772"/>
            <a:chExt cx="3895" cy="2754"/>
          </a:xfrm>
        </p:grpSpPr>
        <p:pic>
          <p:nvPicPr>
            <p:cNvPr id="3297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" y="772"/>
              <a:ext cx="3895" cy="27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329734" name="Line 6"/>
            <p:cNvSpPr>
              <a:spLocks noChangeShapeType="1"/>
            </p:cNvSpPr>
            <p:nvPr/>
          </p:nvSpPr>
          <p:spPr bwMode="auto">
            <a:xfrm>
              <a:off x="4754" y="830"/>
              <a:ext cx="0" cy="26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1524000" y="5867400"/>
            <a:ext cx="57864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</a:rPr>
              <a:t>Problem: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 smtClean="0"/>
              <a:t>somewhat different </a:t>
            </a:r>
            <a:r>
              <a:rPr lang="en-US" sz="2000" b="1" dirty="0"/>
              <a:t>inflection </a:t>
            </a:r>
            <a:r>
              <a:rPr lang="en-US" sz="2000" b="1" dirty="0" smtClean="0"/>
              <a:t>points</a:t>
            </a:r>
            <a:r>
              <a:rPr lang="en-US" sz="2000" b="1" dirty="0" smtClean="0">
                <a:solidFill>
                  <a:srgbClr val="A50021"/>
                </a:solidFill>
              </a:rPr>
              <a:t> </a:t>
            </a:r>
            <a:endParaRPr lang="en-US" sz="20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0038" y="274638"/>
            <a:ext cx="85439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Identifying the Switching for all AP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1430338"/>
            <a:ext cx="4360862" cy="33480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338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1427163"/>
            <a:ext cx="4643438" cy="33591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615156" y="5164138"/>
            <a:ext cx="7672387" cy="7602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Solution</a:t>
            </a:r>
            <a:r>
              <a:rPr lang="en-US" sz="2000" b="1" dirty="0">
                <a:solidFill>
                  <a:srgbClr val="006600"/>
                </a:solidFill>
              </a:rPr>
              <a:t>:</a:t>
            </a:r>
            <a:r>
              <a:rPr lang="en-US" sz="2000" b="1" dirty="0"/>
              <a:t> </a:t>
            </a:r>
            <a:r>
              <a:rPr lang="en-US" sz="2000" b="1" dirty="0" smtClean="0"/>
              <a:t>align, </a:t>
            </a:r>
            <a:r>
              <a:rPr lang="en-US" sz="2000" b="1" dirty="0"/>
              <a:t>move up/down</a:t>
            </a:r>
            <a:r>
              <a:rPr lang="en-US" sz="2000" b="1" dirty="0" smtClean="0"/>
              <a:t>  and remove inflection </a:t>
            </a:r>
            <a:r>
              <a:rPr lang="en-US" sz="2000" b="1" dirty="0"/>
              <a:t>points</a:t>
            </a:r>
          </a:p>
          <a:p>
            <a:pPr lvl="1">
              <a:spcBef>
                <a:spcPct val="300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- Confirmed</a:t>
            </a:r>
            <a:r>
              <a:rPr lang="en-US" sz="1800" b="1" dirty="0"/>
              <a:t> by higher resolution samples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0038" y="274638"/>
            <a:ext cx="85439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Identifying the Switching for all AP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229600" cy="850900"/>
          </a:xfrm>
        </p:spPr>
        <p:txBody>
          <a:bodyPr/>
          <a:lstStyle/>
          <a:p>
            <a:r>
              <a:rPr lang="it-IT" sz="3200" b="1" dirty="0" err="1" smtClean="0">
                <a:solidFill>
                  <a:srgbClr val="A50021"/>
                </a:solidFill>
                <a:latin typeface="+mn-lt"/>
              </a:rPr>
              <a:t>Emergent</a:t>
            </a:r>
            <a:r>
              <a:rPr lang="it-IT" sz="3200" b="1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+mn-lt"/>
              </a:rPr>
              <a:t>Behavior</a:t>
            </a:r>
            <a:r>
              <a:rPr lang="it-IT" sz="3200" b="1" dirty="0">
                <a:solidFill>
                  <a:srgbClr val="A50021"/>
                </a:solidFill>
                <a:latin typeface="+mn-lt"/>
              </a:rPr>
              <a:t> in </a:t>
            </a:r>
            <a:r>
              <a:rPr lang="it-IT" sz="3200" b="1" dirty="0" err="1">
                <a:solidFill>
                  <a:srgbClr val="A50021"/>
                </a:solidFill>
                <a:latin typeface="+mn-lt"/>
              </a:rPr>
              <a:t>Heart</a:t>
            </a:r>
            <a:r>
              <a:rPr lang="it-IT" sz="3200" b="1" dirty="0">
                <a:solidFill>
                  <a:srgbClr val="A50021"/>
                </a:solidFill>
                <a:latin typeface="+mn-lt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+mn-lt"/>
              </a:rPr>
              <a:t>Cells</a:t>
            </a:r>
            <a:endParaRPr lang="it-IT" sz="3200" b="1" dirty="0">
              <a:solidFill>
                <a:srgbClr val="A50021"/>
              </a:solidFill>
              <a:latin typeface="+mn-lt"/>
            </a:endParaRPr>
          </a:p>
        </p:txBody>
      </p:sp>
      <p:pic>
        <p:nvPicPr>
          <p:cNvPr id="74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775" y="1355725"/>
            <a:ext cx="6119813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46501" name="Text Box 5"/>
          <p:cNvSpPr txBox="1">
            <a:spLocks noChangeArrowheads="1"/>
          </p:cNvSpPr>
          <p:nvPr/>
        </p:nvSpPr>
        <p:spPr bwMode="auto">
          <a:xfrm>
            <a:off x="454025" y="5808663"/>
            <a:ext cx="81200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</a:rPr>
              <a:t>Arrhythmia afflicts</a:t>
            </a:r>
            <a:r>
              <a:rPr lang="en-US" sz="2200" b="1" dirty="0"/>
              <a:t> more than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>
                <a:solidFill>
                  <a:srgbClr val="A50021"/>
                </a:solidFill>
              </a:rPr>
              <a:t>3 million Americans </a:t>
            </a:r>
            <a:r>
              <a:rPr lang="en-US" sz="2200" b="1" dirty="0"/>
              <a:t>alone</a:t>
            </a:r>
          </a:p>
        </p:txBody>
      </p:sp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2041525" y="1789113"/>
            <a:ext cx="684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6666FF"/>
                </a:solidFill>
              </a:rPr>
              <a:t>EKG</a:t>
            </a:r>
            <a:endParaRPr lang="en-US" b="1" dirty="0">
              <a:solidFill>
                <a:srgbClr val="6666FF"/>
              </a:solidFill>
            </a:endParaRPr>
          </a:p>
        </p:txBody>
      </p:sp>
      <p:sp>
        <p:nvSpPr>
          <p:cNvPr id="746503" name="Text Box 7"/>
          <p:cNvSpPr txBox="1">
            <a:spLocks noChangeArrowheads="1"/>
          </p:cNvSpPr>
          <p:nvPr/>
        </p:nvSpPr>
        <p:spPr bwMode="auto">
          <a:xfrm>
            <a:off x="912813" y="35433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66FF"/>
                </a:solidFill>
              </a:rPr>
              <a:t>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35100" y="1427163"/>
            <a:ext cx="5765800" cy="5022850"/>
            <a:chOff x="904" y="899"/>
            <a:chExt cx="3632" cy="3164"/>
          </a:xfrm>
        </p:grpSpPr>
        <p:pic>
          <p:nvPicPr>
            <p:cNvPr id="305157" name="Picture 5" descr="A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4" y="899"/>
              <a:ext cx="3632" cy="3164"/>
            </a:xfrm>
            <a:prstGeom prst="rect">
              <a:avLst/>
            </a:prstGeom>
            <a:noFill/>
          </p:spPr>
        </p:pic>
        <p:sp>
          <p:nvSpPr>
            <p:cNvPr id="305158" name="Line 6"/>
            <p:cNvSpPr>
              <a:spLocks noChangeShapeType="1"/>
            </p:cNvSpPr>
            <p:nvPr/>
          </p:nvSpPr>
          <p:spPr bwMode="auto">
            <a:xfrm>
              <a:off x="1492" y="3001"/>
              <a:ext cx="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159" name="Text Box 7"/>
            <p:cNvSpPr txBox="1">
              <a:spLocks noChangeArrowheads="1"/>
            </p:cNvSpPr>
            <p:nvPr/>
          </p:nvSpPr>
          <p:spPr bwMode="auto">
            <a:xfrm>
              <a:off x="1829" y="2875"/>
              <a:ext cx="87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/>
                <a:t>Stimulated</a:t>
              </a:r>
            </a:p>
          </p:txBody>
        </p:sp>
      </p:grpSp>
      <p:graphicFrame>
        <p:nvGraphicFramePr>
          <p:cNvPr id="305161" name="Object 9"/>
          <p:cNvGraphicFramePr>
            <a:graphicFrameLocks noChangeAspect="1"/>
          </p:cNvGraphicFramePr>
          <p:nvPr/>
        </p:nvGraphicFramePr>
        <p:xfrm>
          <a:off x="6161088" y="5794375"/>
          <a:ext cx="1485900" cy="549275"/>
        </p:xfrm>
        <a:graphic>
          <a:graphicData uri="http://schemas.openxmlformats.org/presentationml/2006/ole">
            <p:oleObj spid="_x0000_s100354" name="Equation" r:id="rId4" imgW="723900" imgH="266700" progId="Equation.DSMT4">
              <p:embed/>
            </p:oleObj>
          </a:graphicData>
        </a:graphic>
      </p:graphicFrame>
      <p:graphicFrame>
        <p:nvGraphicFramePr>
          <p:cNvPr id="305162" name="Object 10"/>
          <p:cNvGraphicFramePr>
            <a:graphicFrameLocks noChangeAspect="1"/>
          </p:cNvGraphicFramePr>
          <p:nvPr/>
        </p:nvGraphicFramePr>
        <p:xfrm>
          <a:off x="2636838" y="5832475"/>
          <a:ext cx="390525" cy="469900"/>
        </p:xfrm>
        <a:graphic>
          <a:graphicData uri="http://schemas.openxmlformats.org/presentationml/2006/ole">
            <p:oleObj spid="_x0000_s100355" name="Equation" r:id="rId5" imgW="190440" imgH="228600" progId="Equation.DSMT4">
              <p:embed/>
            </p:oleObj>
          </a:graphicData>
        </a:graphic>
      </p:graphicFrame>
      <p:sp>
        <p:nvSpPr>
          <p:cNvPr id="305163" name="AutoShape 11"/>
          <p:cNvSpPr>
            <a:spLocks noChangeArrowheads="1"/>
          </p:cNvSpPr>
          <p:nvPr/>
        </p:nvSpPr>
        <p:spPr bwMode="auto">
          <a:xfrm>
            <a:off x="1901825" y="3228975"/>
            <a:ext cx="2203450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4" name="AutoShape 12"/>
          <p:cNvSpPr>
            <a:spLocks noChangeArrowheads="1"/>
          </p:cNvSpPr>
          <p:nvPr/>
        </p:nvSpPr>
        <p:spPr bwMode="auto">
          <a:xfrm>
            <a:off x="2770188" y="1760538"/>
            <a:ext cx="3003550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5" name="AutoShape 13"/>
          <p:cNvSpPr>
            <a:spLocks noChangeArrowheads="1"/>
          </p:cNvSpPr>
          <p:nvPr/>
        </p:nvSpPr>
        <p:spPr bwMode="auto">
          <a:xfrm>
            <a:off x="4572000" y="3562350"/>
            <a:ext cx="3070225" cy="668338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6" name="AutoShape 14"/>
          <p:cNvSpPr>
            <a:spLocks noChangeArrowheads="1"/>
          </p:cNvSpPr>
          <p:nvPr/>
        </p:nvSpPr>
        <p:spPr bwMode="auto">
          <a:xfrm>
            <a:off x="1901825" y="4364038"/>
            <a:ext cx="2403475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5167" name="AutoShape 15"/>
          <p:cNvCxnSpPr>
            <a:cxnSpLocks noChangeShapeType="1"/>
            <a:stCxn id="305166" idx="1"/>
            <a:endCxn id="305163" idx="1"/>
          </p:cNvCxnSpPr>
          <p:nvPr/>
        </p:nvCxnSpPr>
        <p:spPr bwMode="auto">
          <a:xfrm rot="10800000" flipH="1">
            <a:off x="1889125" y="3629025"/>
            <a:ext cx="1588" cy="1135063"/>
          </a:xfrm>
          <a:prstGeom prst="bentConnector3">
            <a:avLst>
              <a:gd name="adj1" fmla="val -392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05168" name="AutoShape 16"/>
          <p:cNvCxnSpPr>
            <a:cxnSpLocks noChangeShapeType="1"/>
            <a:stCxn id="305175" idx="2"/>
            <a:endCxn id="305166" idx="2"/>
          </p:cNvCxnSpPr>
          <p:nvPr/>
        </p:nvCxnSpPr>
        <p:spPr bwMode="auto">
          <a:xfrm rot="5400000">
            <a:off x="4572000" y="3641726"/>
            <a:ext cx="66675" cy="3003550"/>
          </a:xfrm>
          <a:prstGeom prst="bentConnector3">
            <a:avLst>
              <a:gd name="adj1" fmla="val 1699995"/>
            </a:avLst>
          </a:prstGeom>
          <a:noFill/>
          <a:ln w="25400">
            <a:solidFill>
              <a:srgbClr val="008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05169" name="Freeform 17"/>
          <p:cNvSpPr>
            <a:spLocks/>
          </p:cNvSpPr>
          <p:nvPr/>
        </p:nvSpPr>
        <p:spPr bwMode="auto">
          <a:xfrm>
            <a:off x="2570163" y="1292225"/>
            <a:ext cx="1601787" cy="1936750"/>
          </a:xfrm>
          <a:custGeom>
            <a:avLst/>
            <a:gdLst/>
            <a:ahLst/>
            <a:cxnLst>
              <a:cxn ang="0">
                <a:pos x="0" y="1220"/>
              </a:cxn>
              <a:cxn ang="0">
                <a:pos x="0" y="0"/>
              </a:cxn>
              <a:cxn ang="0">
                <a:pos x="1009" y="0"/>
              </a:cxn>
              <a:cxn ang="0">
                <a:pos x="1009" y="295"/>
              </a:cxn>
            </a:cxnLst>
            <a:rect l="0" t="0" r="r" b="b"/>
            <a:pathLst>
              <a:path w="1009" h="1220">
                <a:moveTo>
                  <a:pt x="0" y="1220"/>
                </a:moveTo>
                <a:lnTo>
                  <a:pt x="0" y="0"/>
                </a:lnTo>
                <a:lnTo>
                  <a:pt x="1009" y="0"/>
                </a:lnTo>
                <a:cubicBezTo>
                  <a:pt x="1009" y="98"/>
                  <a:pt x="1009" y="197"/>
                  <a:pt x="1009" y="295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5170" name="Object 18"/>
          <p:cNvGraphicFramePr>
            <a:graphicFrameLocks noChangeAspect="1"/>
          </p:cNvGraphicFramePr>
          <p:nvPr/>
        </p:nvGraphicFramePr>
        <p:xfrm>
          <a:off x="992188" y="4751388"/>
          <a:ext cx="835025" cy="495300"/>
        </p:xfrm>
        <a:graphic>
          <a:graphicData uri="http://schemas.openxmlformats.org/presentationml/2006/ole">
            <p:oleObj spid="_x0000_s100356" name="Equation" r:id="rId6" imgW="406400" imgH="241300" progId="Equation.DSMT4">
              <p:embed/>
            </p:oleObj>
          </a:graphicData>
        </a:graphic>
      </p:graphicFrame>
      <p:graphicFrame>
        <p:nvGraphicFramePr>
          <p:cNvPr id="305171" name="Object 19"/>
          <p:cNvGraphicFramePr>
            <a:graphicFrameLocks noChangeAspect="1"/>
          </p:cNvGraphicFramePr>
          <p:nvPr/>
        </p:nvGraphicFramePr>
        <p:xfrm>
          <a:off x="4264025" y="1212850"/>
          <a:ext cx="833438" cy="495300"/>
        </p:xfrm>
        <a:graphic>
          <a:graphicData uri="http://schemas.openxmlformats.org/presentationml/2006/ole">
            <p:oleObj spid="_x0000_s100357" name="Equation" r:id="rId7" imgW="406400" imgH="241300" progId="Equation.DSMT4">
              <p:embed/>
            </p:oleObj>
          </a:graphicData>
        </a:graphic>
      </p:graphicFrame>
      <p:graphicFrame>
        <p:nvGraphicFramePr>
          <p:cNvPr id="305172" name="Object 20"/>
          <p:cNvGraphicFramePr>
            <a:graphicFrameLocks noChangeAspect="1"/>
          </p:cNvGraphicFramePr>
          <p:nvPr/>
        </p:nvGraphicFramePr>
        <p:xfrm>
          <a:off x="6532563" y="1960563"/>
          <a:ext cx="808037" cy="469900"/>
        </p:xfrm>
        <a:graphic>
          <a:graphicData uri="http://schemas.openxmlformats.org/presentationml/2006/ole">
            <p:oleObj spid="_x0000_s100358" name="Equation" r:id="rId8" imgW="393480" imgH="228600" progId="Equation.DSMT4">
              <p:embed/>
            </p:oleObj>
          </a:graphicData>
        </a:graphic>
      </p:graphicFrame>
      <p:sp>
        <p:nvSpPr>
          <p:cNvPr id="305173" name="AutoShape 21"/>
          <p:cNvSpPr>
            <a:spLocks noChangeArrowheads="1"/>
          </p:cNvSpPr>
          <p:nvPr/>
        </p:nvSpPr>
        <p:spPr bwMode="auto">
          <a:xfrm>
            <a:off x="3971925" y="2427288"/>
            <a:ext cx="3003550" cy="468312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5174" name="AutoShape 22"/>
          <p:cNvCxnSpPr>
            <a:cxnSpLocks noChangeShapeType="1"/>
          </p:cNvCxnSpPr>
          <p:nvPr/>
        </p:nvCxnSpPr>
        <p:spPr bwMode="auto">
          <a:xfrm>
            <a:off x="5773738" y="2027238"/>
            <a:ext cx="666750" cy="400050"/>
          </a:xfrm>
          <a:prstGeom prst="bentConnector3">
            <a:avLst>
              <a:gd name="adj1" fmla="val 99523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05175" name="AutoShape 23"/>
          <p:cNvSpPr>
            <a:spLocks noChangeArrowheads="1"/>
          </p:cNvSpPr>
          <p:nvPr/>
        </p:nvSpPr>
        <p:spPr bwMode="auto">
          <a:xfrm>
            <a:off x="4572000" y="4564063"/>
            <a:ext cx="3070225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5176" name="Object 24"/>
          <p:cNvGraphicFramePr>
            <a:graphicFrameLocks noChangeAspect="1"/>
          </p:cNvGraphicFramePr>
          <p:nvPr/>
        </p:nvGraphicFramePr>
        <p:xfrm>
          <a:off x="7721600" y="4818063"/>
          <a:ext cx="833438" cy="496887"/>
        </p:xfrm>
        <a:graphic>
          <a:graphicData uri="http://schemas.openxmlformats.org/presentationml/2006/ole">
            <p:oleObj spid="_x0000_s100359" name="Equation" r:id="rId9" imgW="406400" imgH="241300" progId="Equation.DSMT4">
              <p:embed/>
            </p:oleObj>
          </a:graphicData>
        </a:graphic>
      </p:graphicFrame>
      <p:graphicFrame>
        <p:nvGraphicFramePr>
          <p:cNvPr id="305177" name="Object 25"/>
          <p:cNvGraphicFramePr>
            <a:graphicFrameLocks noChangeAspect="1"/>
          </p:cNvGraphicFramePr>
          <p:nvPr/>
        </p:nvGraphicFramePr>
        <p:xfrm>
          <a:off x="6545263" y="3028950"/>
          <a:ext cx="808037" cy="469900"/>
        </p:xfrm>
        <a:graphic>
          <a:graphicData uri="http://schemas.openxmlformats.org/presentationml/2006/ole">
            <p:oleObj spid="_x0000_s100360" name="Equation" r:id="rId10" imgW="393480" imgH="228600" progId="Equation.DSMT4">
              <p:embed/>
            </p:oleObj>
          </a:graphicData>
        </a:graphic>
      </p:graphicFrame>
      <p:sp>
        <p:nvSpPr>
          <p:cNvPr id="305178" name="Line 26"/>
          <p:cNvSpPr>
            <a:spLocks noChangeShapeType="1"/>
          </p:cNvSpPr>
          <p:nvPr/>
        </p:nvSpPr>
        <p:spPr bwMode="auto">
          <a:xfrm>
            <a:off x="6440488" y="2895600"/>
            <a:ext cx="0" cy="66675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05179" name="AutoShape 27"/>
          <p:cNvCxnSpPr>
            <a:cxnSpLocks noChangeShapeType="1"/>
            <a:stCxn id="305165" idx="3"/>
            <a:endCxn id="305175" idx="3"/>
          </p:cNvCxnSpPr>
          <p:nvPr/>
        </p:nvCxnSpPr>
        <p:spPr bwMode="auto">
          <a:xfrm>
            <a:off x="7654925" y="3897313"/>
            <a:ext cx="1588" cy="933450"/>
          </a:xfrm>
          <a:prstGeom prst="bentConnector3">
            <a:avLst>
              <a:gd name="adj1" fmla="val 320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05181" name="AutoShape 29"/>
          <p:cNvSpPr>
            <a:spLocks noChangeArrowheads="1"/>
          </p:cNvSpPr>
          <p:nvPr/>
        </p:nvSpPr>
        <p:spPr bwMode="auto">
          <a:xfrm flipV="1">
            <a:off x="6373813" y="2627312"/>
            <a:ext cx="1674812" cy="1335087"/>
          </a:xfrm>
          <a:prstGeom prst="wedgeRoundRectCallout">
            <a:avLst>
              <a:gd name="adj1" fmla="val -60759"/>
              <a:gd name="adj2" fmla="val 43222"/>
              <a:gd name="adj3" fmla="val 16667"/>
            </a:avLst>
          </a:prstGeom>
          <a:solidFill>
            <a:srgbClr val="FFE1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305182" name="Object 30"/>
          <p:cNvGraphicFramePr>
            <a:graphicFrameLocks noChangeAspect="1"/>
          </p:cNvGraphicFramePr>
          <p:nvPr/>
        </p:nvGraphicFramePr>
        <p:xfrm>
          <a:off x="6410325" y="2706688"/>
          <a:ext cx="1638300" cy="1257300"/>
        </p:xfrm>
        <a:graphic>
          <a:graphicData uri="http://schemas.openxmlformats.org/presentationml/2006/ole">
            <p:oleObj spid="_x0000_s100361" name="Equation" r:id="rId11" imgW="977900" imgH="749300" progId="Equation.DSMT4">
              <p:embed/>
            </p:oleObj>
          </a:graphicData>
        </a:graphic>
      </p:graphicFrame>
      <p:sp>
        <p:nvSpPr>
          <p:cNvPr id="305183" name="AutoShape 31"/>
          <p:cNvSpPr>
            <a:spLocks noChangeArrowheads="1"/>
          </p:cNvSpPr>
          <p:nvPr/>
        </p:nvSpPr>
        <p:spPr bwMode="auto">
          <a:xfrm flipV="1">
            <a:off x="6507163" y="1092199"/>
            <a:ext cx="1541462" cy="1268413"/>
          </a:xfrm>
          <a:prstGeom prst="wedgeRoundRectCallout">
            <a:avLst>
              <a:gd name="adj1" fmla="val -57588"/>
              <a:gd name="adj2" fmla="val -22968"/>
              <a:gd name="adj3" fmla="val 16667"/>
            </a:avLst>
          </a:prstGeom>
          <a:solidFill>
            <a:srgbClr val="FFE1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305184" name="Object 32"/>
          <p:cNvGraphicFramePr>
            <a:graphicFrameLocks noChangeAspect="1"/>
          </p:cNvGraphicFramePr>
          <p:nvPr/>
        </p:nvGraphicFramePr>
        <p:xfrm>
          <a:off x="6675438" y="1038225"/>
          <a:ext cx="1116012" cy="1290638"/>
        </p:xfrm>
        <a:graphic>
          <a:graphicData uri="http://schemas.openxmlformats.org/presentationml/2006/ole">
            <p:oleObj spid="_x0000_s100362" name="Equation" r:id="rId12" imgW="647700" imgH="749300" progId="Equation.DSMT4">
              <p:embed/>
            </p:oleObj>
          </a:graphicData>
        </a:graphic>
      </p:graphicFrame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457200" y="274638"/>
            <a:ext cx="82296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Identifying the HA Dynamics for </a:t>
            </a:r>
            <a:r>
              <a:rPr lang="en-US" altLang="zh-CN" sz="3200" b="1" dirty="0">
                <a:solidFill>
                  <a:srgbClr val="A50021"/>
                </a:solidFill>
                <a:ea typeface="宋体" charset="-122"/>
                <a:cs typeface="宋体" charset="-122"/>
              </a:rPr>
              <a:t>One AP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235200" y="2427288"/>
            <a:ext cx="2805113" cy="2003425"/>
            <a:chOff x="1408" y="1529"/>
            <a:chExt cx="1767" cy="1262"/>
          </a:xfrm>
        </p:grpSpPr>
        <p:sp>
          <p:nvSpPr>
            <p:cNvPr id="305187" name="Line 35"/>
            <p:cNvSpPr>
              <a:spLocks noChangeShapeType="1"/>
            </p:cNvSpPr>
            <p:nvPr/>
          </p:nvSpPr>
          <p:spPr bwMode="auto">
            <a:xfrm>
              <a:off x="1408" y="2623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188" name="Line 36"/>
            <p:cNvSpPr>
              <a:spLocks noChangeShapeType="1"/>
            </p:cNvSpPr>
            <p:nvPr/>
          </p:nvSpPr>
          <p:spPr bwMode="auto">
            <a:xfrm>
              <a:off x="2586" y="1908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189" name="Line 37"/>
            <p:cNvSpPr>
              <a:spLocks noChangeShapeType="1"/>
            </p:cNvSpPr>
            <p:nvPr/>
          </p:nvSpPr>
          <p:spPr bwMode="auto">
            <a:xfrm>
              <a:off x="1997" y="1529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190" name="Line 38"/>
            <p:cNvSpPr>
              <a:spLocks noChangeShapeType="1"/>
            </p:cNvSpPr>
            <p:nvPr/>
          </p:nvSpPr>
          <p:spPr bwMode="auto">
            <a:xfrm>
              <a:off x="2964" y="2791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-986765" y="2664768"/>
            <a:ext cx="334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3399"/>
                </a:solidFill>
              </a:rPr>
              <a:t>Modified </a:t>
            </a:r>
            <a:r>
              <a:rPr lang="en-US" sz="2400" dirty="0" err="1" smtClean="0">
                <a:solidFill>
                  <a:srgbClr val="333399"/>
                </a:solidFill>
              </a:rPr>
              <a:t>Prony</a:t>
            </a:r>
            <a:r>
              <a:rPr lang="en-US" sz="2400" dirty="0" smtClean="0">
                <a:solidFill>
                  <a:srgbClr val="333399"/>
                </a:solidFill>
              </a:rPr>
              <a:t> Method</a:t>
            </a:r>
            <a:endParaRPr lang="en-US" sz="24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68400" y="1427163"/>
            <a:ext cx="5765800" cy="5022850"/>
            <a:chOff x="904" y="899"/>
            <a:chExt cx="3632" cy="3164"/>
          </a:xfrm>
        </p:grpSpPr>
        <p:pic>
          <p:nvPicPr>
            <p:cNvPr id="311301" name="Picture 5" descr="A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4" y="899"/>
              <a:ext cx="3632" cy="3164"/>
            </a:xfrm>
            <a:prstGeom prst="rect">
              <a:avLst/>
            </a:prstGeom>
            <a:noFill/>
          </p:spPr>
        </p:pic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>
              <a:off x="1492" y="3001"/>
              <a:ext cx="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auto">
            <a:xfrm>
              <a:off x="1829" y="2875"/>
              <a:ext cx="87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/>
                <a:t>Stimulated</a:t>
              </a:r>
            </a:p>
          </p:txBody>
        </p:sp>
      </p:grpSp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5957888" y="5807075"/>
          <a:ext cx="1901825" cy="549275"/>
        </p:xfrm>
        <a:graphic>
          <a:graphicData uri="http://schemas.openxmlformats.org/presentationml/2006/ole">
            <p:oleObj spid="_x0000_s148482" name="Equation" r:id="rId4" imgW="927100" imgH="266700" progId="Equation.DSMT4">
              <p:embed/>
            </p:oleObj>
          </a:graphicData>
        </a:graphic>
      </p:graphicFrame>
      <p:graphicFrame>
        <p:nvGraphicFramePr>
          <p:cNvPr id="311306" name="Object 10"/>
          <p:cNvGraphicFramePr>
            <a:graphicFrameLocks noChangeAspect="1"/>
          </p:cNvGraphicFramePr>
          <p:nvPr/>
        </p:nvGraphicFramePr>
        <p:xfrm>
          <a:off x="1498600" y="5819775"/>
          <a:ext cx="1255713" cy="496888"/>
        </p:xfrm>
        <a:graphic>
          <a:graphicData uri="http://schemas.openxmlformats.org/presentationml/2006/ole">
            <p:oleObj spid="_x0000_s148483" name="Equation" r:id="rId5" imgW="609600" imgH="241300" progId="Equation.DSMT4">
              <p:embed/>
            </p:oleObj>
          </a:graphicData>
        </a:graphic>
      </p:graphicFrame>
      <p:sp>
        <p:nvSpPr>
          <p:cNvPr id="311308" name="AutoShape 12"/>
          <p:cNvSpPr>
            <a:spLocks noChangeArrowheads="1"/>
          </p:cNvSpPr>
          <p:nvPr/>
        </p:nvSpPr>
        <p:spPr bwMode="auto">
          <a:xfrm>
            <a:off x="2503488" y="1760538"/>
            <a:ext cx="3003550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9" name="AutoShape 13"/>
          <p:cNvSpPr>
            <a:spLocks noChangeArrowheads="1"/>
          </p:cNvSpPr>
          <p:nvPr/>
        </p:nvSpPr>
        <p:spPr bwMode="auto">
          <a:xfrm>
            <a:off x="4305300" y="3562350"/>
            <a:ext cx="3070225" cy="668338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10" name="AutoShape 14"/>
          <p:cNvSpPr>
            <a:spLocks noChangeArrowheads="1"/>
          </p:cNvSpPr>
          <p:nvPr/>
        </p:nvSpPr>
        <p:spPr bwMode="auto">
          <a:xfrm>
            <a:off x="1635125" y="4364038"/>
            <a:ext cx="2403475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1311" name="AutoShape 15"/>
          <p:cNvCxnSpPr>
            <a:cxnSpLocks noChangeShapeType="1"/>
            <a:stCxn id="311310" idx="1"/>
          </p:cNvCxnSpPr>
          <p:nvPr/>
        </p:nvCxnSpPr>
        <p:spPr bwMode="auto">
          <a:xfrm rot="10800000" flipH="1">
            <a:off x="1622425" y="3629025"/>
            <a:ext cx="1588" cy="1135063"/>
          </a:xfrm>
          <a:prstGeom prst="bentConnector3">
            <a:avLst>
              <a:gd name="adj1" fmla="val -392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1312" name="AutoShape 16"/>
          <p:cNvCxnSpPr>
            <a:cxnSpLocks noChangeShapeType="1"/>
            <a:stCxn id="311319" idx="2"/>
            <a:endCxn id="311310" idx="2"/>
          </p:cNvCxnSpPr>
          <p:nvPr/>
        </p:nvCxnSpPr>
        <p:spPr bwMode="auto">
          <a:xfrm rot="5400000">
            <a:off x="4305300" y="3641726"/>
            <a:ext cx="66675" cy="3003550"/>
          </a:xfrm>
          <a:prstGeom prst="bentConnector3">
            <a:avLst>
              <a:gd name="adj1" fmla="val 1699995"/>
            </a:avLst>
          </a:prstGeom>
          <a:noFill/>
          <a:ln w="254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11313" name="Freeform 17"/>
          <p:cNvSpPr>
            <a:spLocks/>
          </p:cNvSpPr>
          <p:nvPr/>
        </p:nvSpPr>
        <p:spPr bwMode="auto">
          <a:xfrm>
            <a:off x="2303463" y="1292225"/>
            <a:ext cx="1601787" cy="1936750"/>
          </a:xfrm>
          <a:custGeom>
            <a:avLst/>
            <a:gdLst/>
            <a:ahLst/>
            <a:cxnLst>
              <a:cxn ang="0">
                <a:pos x="0" y="1220"/>
              </a:cxn>
              <a:cxn ang="0">
                <a:pos x="0" y="0"/>
              </a:cxn>
              <a:cxn ang="0">
                <a:pos x="1009" y="0"/>
              </a:cxn>
              <a:cxn ang="0">
                <a:pos x="1009" y="295"/>
              </a:cxn>
            </a:cxnLst>
            <a:rect l="0" t="0" r="r" b="b"/>
            <a:pathLst>
              <a:path w="1009" h="1220">
                <a:moveTo>
                  <a:pt x="0" y="1220"/>
                </a:moveTo>
                <a:lnTo>
                  <a:pt x="0" y="0"/>
                </a:lnTo>
                <a:lnTo>
                  <a:pt x="1009" y="0"/>
                </a:lnTo>
                <a:cubicBezTo>
                  <a:pt x="1009" y="98"/>
                  <a:pt x="1009" y="197"/>
                  <a:pt x="1009" y="295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1314" name="Object 18"/>
          <p:cNvGraphicFramePr>
            <a:graphicFrameLocks noChangeAspect="1"/>
          </p:cNvGraphicFramePr>
          <p:nvPr/>
        </p:nvGraphicFramePr>
        <p:xfrm>
          <a:off x="296863" y="4751388"/>
          <a:ext cx="1227137" cy="495300"/>
        </p:xfrm>
        <a:graphic>
          <a:graphicData uri="http://schemas.openxmlformats.org/presentationml/2006/ole">
            <p:oleObj spid="_x0000_s148484" name="Equation" r:id="rId6" imgW="596900" imgH="241300" progId="Equation.DSMT4">
              <p:embed/>
            </p:oleObj>
          </a:graphicData>
        </a:graphic>
      </p:graphicFrame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4035425" y="1214438"/>
          <a:ext cx="1227138" cy="495300"/>
        </p:xfrm>
        <a:graphic>
          <a:graphicData uri="http://schemas.openxmlformats.org/presentationml/2006/ole">
            <p:oleObj spid="_x0000_s148485" name="Equation" r:id="rId7" imgW="596900" imgH="241300" progId="Equation.DSMT4">
              <p:embed/>
            </p:oleObj>
          </a:graphicData>
        </a:graphic>
      </p:graphicFrame>
      <p:sp>
        <p:nvSpPr>
          <p:cNvPr id="311317" name="AutoShape 21"/>
          <p:cNvSpPr>
            <a:spLocks noChangeArrowheads="1"/>
          </p:cNvSpPr>
          <p:nvPr/>
        </p:nvSpPr>
        <p:spPr bwMode="auto">
          <a:xfrm>
            <a:off x="3705225" y="2427288"/>
            <a:ext cx="3003550" cy="468312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1318" name="AutoShape 22"/>
          <p:cNvCxnSpPr>
            <a:cxnSpLocks noChangeShapeType="1"/>
          </p:cNvCxnSpPr>
          <p:nvPr/>
        </p:nvCxnSpPr>
        <p:spPr bwMode="auto">
          <a:xfrm>
            <a:off x="5507038" y="2027238"/>
            <a:ext cx="666750" cy="400050"/>
          </a:xfrm>
          <a:prstGeom prst="bentConnector3">
            <a:avLst>
              <a:gd name="adj1" fmla="val 99523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1319" name="AutoShape 23"/>
          <p:cNvSpPr>
            <a:spLocks noChangeArrowheads="1"/>
          </p:cNvSpPr>
          <p:nvPr/>
        </p:nvSpPr>
        <p:spPr bwMode="auto">
          <a:xfrm>
            <a:off x="4305300" y="4564063"/>
            <a:ext cx="3070225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1320" name="Object 24"/>
          <p:cNvGraphicFramePr>
            <a:graphicFrameLocks noChangeAspect="1"/>
          </p:cNvGraphicFramePr>
          <p:nvPr/>
        </p:nvGraphicFramePr>
        <p:xfrm>
          <a:off x="7499350" y="4814888"/>
          <a:ext cx="1244600" cy="835025"/>
        </p:xfrm>
        <a:graphic>
          <a:graphicData uri="http://schemas.openxmlformats.org/presentationml/2006/ole">
            <p:oleObj spid="_x0000_s148487" name="Equation" r:id="rId8" imgW="609600" imgH="406400" progId="Equation.DSMT4">
              <p:embed/>
            </p:oleObj>
          </a:graphicData>
        </a:graphic>
      </p:graphicFrame>
      <p:cxnSp>
        <p:nvCxnSpPr>
          <p:cNvPr id="311323" name="AutoShape 27"/>
          <p:cNvCxnSpPr>
            <a:cxnSpLocks noChangeShapeType="1"/>
            <a:stCxn id="311309" idx="3"/>
            <a:endCxn id="311319" idx="3"/>
          </p:cNvCxnSpPr>
          <p:nvPr/>
        </p:nvCxnSpPr>
        <p:spPr bwMode="auto">
          <a:xfrm>
            <a:off x="7388225" y="3897313"/>
            <a:ext cx="1588" cy="933450"/>
          </a:xfrm>
          <a:prstGeom prst="bentConnector3">
            <a:avLst>
              <a:gd name="adj1" fmla="val 320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11316" name="Object 20"/>
          <p:cNvGraphicFramePr>
            <a:graphicFrameLocks noChangeAspect="1"/>
          </p:cNvGraphicFramePr>
          <p:nvPr/>
        </p:nvGraphicFramePr>
        <p:xfrm>
          <a:off x="6297613" y="1947863"/>
          <a:ext cx="1252537" cy="495300"/>
        </p:xfrm>
        <a:graphic>
          <a:graphicData uri="http://schemas.openxmlformats.org/presentationml/2006/ole">
            <p:oleObj spid="_x0000_s148486" name="Equation" r:id="rId9" imgW="609600" imgH="241300" progId="Equation.DSMT4">
              <p:embed/>
            </p:oleObj>
          </a:graphicData>
        </a:graphic>
      </p:graphicFrame>
      <p:graphicFrame>
        <p:nvGraphicFramePr>
          <p:cNvPr id="311321" name="Object 25"/>
          <p:cNvGraphicFramePr>
            <a:graphicFrameLocks noChangeAspect="1"/>
          </p:cNvGraphicFramePr>
          <p:nvPr/>
        </p:nvGraphicFramePr>
        <p:xfrm>
          <a:off x="6286500" y="3016250"/>
          <a:ext cx="1250950" cy="495300"/>
        </p:xfrm>
        <a:graphic>
          <a:graphicData uri="http://schemas.openxmlformats.org/presentationml/2006/ole">
            <p:oleObj spid="_x0000_s148488" name="Equation" r:id="rId10" imgW="609600" imgH="241300" progId="Equation.DSMT4">
              <p:embed/>
            </p:oleObj>
          </a:graphicData>
        </a:graphic>
      </p:graphicFrame>
      <p:sp>
        <p:nvSpPr>
          <p:cNvPr id="311322" name="Line 26"/>
          <p:cNvSpPr>
            <a:spLocks noChangeShapeType="1"/>
          </p:cNvSpPr>
          <p:nvPr/>
        </p:nvSpPr>
        <p:spPr bwMode="auto">
          <a:xfrm>
            <a:off x="6173788" y="2895600"/>
            <a:ext cx="0" cy="66675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8" name="Rectangle 32"/>
          <p:cNvSpPr>
            <a:spLocks noChangeArrowheads="1"/>
          </p:cNvSpPr>
          <p:nvPr/>
        </p:nvSpPr>
        <p:spPr bwMode="auto">
          <a:xfrm>
            <a:off x="300038" y="274638"/>
            <a:ext cx="85439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Summarizing all HA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68500" y="2427288"/>
            <a:ext cx="2805113" cy="2003425"/>
            <a:chOff x="1408" y="1529"/>
            <a:chExt cx="1767" cy="1262"/>
          </a:xfrm>
        </p:grpSpPr>
        <p:sp>
          <p:nvSpPr>
            <p:cNvPr id="311330" name="Line 34"/>
            <p:cNvSpPr>
              <a:spLocks noChangeShapeType="1"/>
            </p:cNvSpPr>
            <p:nvPr/>
          </p:nvSpPr>
          <p:spPr bwMode="auto">
            <a:xfrm>
              <a:off x="1408" y="2623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31" name="Line 35"/>
            <p:cNvSpPr>
              <a:spLocks noChangeShapeType="1"/>
            </p:cNvSpPr>
            <p:nvPr/>
          </p:nvSpPr>
          <p:spPr bwMode="auto">
            <a:xfrm>
              <a:off x="2586" y="1908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32" name="Line 36"/>
            <p:cNvSpPr>
              <a:spLocks noChangeShapeType="1"/>
            </p:cNvSpPr>
            <p:nvPr/>
          </p:nvSpPr>
          <p:spPr bwMode="auto">
            <a:xfrm>
              <a:off x="1997" y="1529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33" name="Line 37"/>
            <p:cNvSpPr>
              <a:spLocks noChangeShapeType="1"/>
            </p:cNvSpPr>
            <p:nvPr/>
          </p:nvSpPr>
          <p:spPr bwMode="auto">
            <a:xfrm>
              <a:off x="2964" y="2791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1307" name="AutoShape 11"/>
          <p:cNvSpPr>
            <a:spLocks noChangeArrowheads="1"/>
          </p:cNvSpPr>
          <p:nvPr/>
        </p:nvSpPr>
        <p:spPr bwMode="auto">
          <a:xfrm>
            <a:off x="1635125" y="3228975"/>
            <a:ext cx="2203450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107113" y="1049338"/>
            <a:ext cx="1674812" cy="2914650"/>
            <a:chOff x="6107113" y="1049338"/>
            <a:chExt cx="1674812" cy="2914650"/>
          </a:xfrm>
        </p:grpSpPr>
        <p:sp>
          <p:nvSpPr>
            <p:cNvPr id="63" name="AutoShape 28"/>
            <p:cNvSpPr>
              <a:spLocks noChangeArrowheads="1"/>
            </p:cNvSpPr>
            <p:nvPr/>
          </p:nvSpPr>
          <p:spPr bwMode="auto">
            <a:xfrm flipV="1">
              <a:off x="6107113" y="2627312"/>
              <a:ext cx="1663700" cy="1335087"/>
            </a:xfrm>
            <a:prstGeom prst="wedgeRoundRectCallout">
              <a:avLst>
                <a:gd name="adj1" fmla="val -60759"/>
                <a:gd name="adj2" fmla="val 43222"/>
                <a:gd name="adj3" fmla="val 16667"/>
              </a:avLst>
            </a:prstGeom>
            <a:solidFill>
              <a:srgbClr val="FFE1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aphicFrame>
          <p:nvGraphicFramePr>
            <p:cNvPr id="64" name="Object 29"/>
            <p:cNvGraphicFramePr>
              <a:graphicFrameLocks noChangeAspect="1"/>
            </p:cNvGraphicFramePr>
            <p:nvPr/>
          </p:nvGraphicFramePr>
          <p:xfrm>
            <a:off x="6138863" y="2705100"/>
            <a:ext cx="1643062" cy="1258888"/>
          </p:xfrm>
          <a:graphic>
            <a:graphicData uri="http://schemas.openxmlformats.org/presentationml/2006/ole">
              <p:oleObj spid="_x0000_s148489" name="Equation" r:id="rId11" imgW="977900" imgH="749300" progId="Equation.DSMT4">
                <p:embed/>
              </p:oleObj>
            </a:graphicData>
          </a:graphic>
        </p:graphicFrame>
        <p:sp>
          <p:nvSpPr>
            <p:cNvPr id="65" name="AutoShape 30"/>
            <p:cNvSpPr>
              <a:spLocks noChangeArrowheads="1"/>
            </p:cNvSpPr>
            <p:nvPr/>
          </p:nvSpPr>
          <p:spPr bwMode="auto">
            <a:xfrm flipV="1">
              <a:off x="6240463" y="1092199"/>
              <a:ext cx="1530350" cy="1268413"/>
            </a:xfrm>
            <a:prstGeom prst="wedgeRoundRectCallout">
              <a:avLst>
                <a:gd name="adj1" fmla="val -57588"/>
                <a:gd name="adj2" fmla="val -22968"/>
                <a:gd name="adj3" fmla="val 16667"/>
              </a:avLst>
            </a:prstGeom>
            <a:solidFill>
              <a:srgbClr val="FFE1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aphicFrame>
          <p:nvGraphicFramePr>
            <p:cNvPr id="66" name="Object 31"/>
            <p:cNvGraphicFramePr>
              <a:graphicFrameLocks noChangeAspect="1"/>
            </p:cNvGraphicFramePr>
            <p:nvPr/>
          </p:nvGraphicFramePr>
          <p:xfrm>
            <a:off x="6307138" y="1049338"/>
            <a:ext cx="1463675" cy="1290637"/>
          </p:xfrm>
          <a:graphic>
            <a:graphicData uri="http://schemas.openxmlformats.org/presentationml/2006/ole">
              <p:oleObj spid="_x0000_s148490" name="Equation" r:id="rId12" imgW="850900" imgH="7493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433388" y="158750"/>
            <a:ext cx="82296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>
                <a:solidFill>
                  <a:srgbClr val="A50021"/>
                </a:solidFill>
                <a:ea typeface="宋体" charset="-122"/>
                <a:cs typeface="宋体" charset="-122"/>
              </a:rPr>
              <a:t>Finding</a:t>
            </a:r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 Parameter Dependence on DI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892175"/>
            <a:ext cx="3482975" cy="2454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892175"/>
            <a:ext cx="3370263" cy="2473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362325"/>
            <a:ext cx="3521075" cy="24558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399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8650" y="3362325"/>
            <a:ext cx="3444875" cy="2436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39979" name="Text Box 11"/>
          <p:cNvSpPr txBox="1">
            <a:spLocks noChangeArrowheads="1"/>
          </p:cNvSpPr>
          <p:nvPr/>
        </p:nvSpPr>
        <p:spPr bwMode="auto">
          <a:xfrm>
            <a:off x="366713" y="5965825"/>
            <a:ext cx="83439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Solution:</a:t>
            </a:r>
            <a:r>
              <a:rPr lang="en-US" sz="2000" b="1" dirty="0">
                <a:solidFill>
                  <a:srgbClr val="A50021"/>
                </a:solidFill>
              </a:rPr>
              <a:t> </a:t>
            </a:r>
            <a:r>
              <a:rPr lang="en-US" sz="2000" b="1" dirty="0"/>
              <a:t>apply </a:t>
            </a:r>
            <a:r>
              <a:rPr lang="en-US" sz="2000" b="1" dirty="0" err="1">
                <a:solidFill>
                  <a:schemeClr val="accent2"/>
                </a:solidFill>
              </a:rPr>
              <a:t>mProny</a:t>
            </a:r>
            <a:r>
              <a:rPr lang="en-US" sz="2000" b="1" dirty="0">
                <a:solidFill>
                  <a:schemeClr val="accent2"/>
                </a:solidFill>
              </a:rPr>
              <a:t> once again</a:t>
            </a:r>
            <a:r>
              <a:rPr lang="en-US" sz="2000" b="1" dirty="0"/>
              <a:t> on each of the </a:t>
            </a:r>
            <a:r>
              <a:rPr lang="en-US" sz="2000" b="1" dirty="0">
                <a:solidFill>
                  <a:schemeClr val="accent2"/>
                </a:solidFill>
              </a:rPr>
              <a:t>25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68400" y="1427163"/>
            <a:ext cx="5765800" cy="5022850"/>
            <a:chOff x="904" y="899"/>
            <a:chExt cx="3632" cy="3164"/>
          </a:xfrm>
        </p:grpSpPr>
        <p:pic>
          <p:nvPicPr>
            <p:cNvPr id="311301" name="Picture 5" descr="A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4" y="899"/>
              <a:ext cx="3632" cy="3164"/>
            </a:xfrm>
            <a:prstGeom prst="rect">
              <a:avLst/>
            </a:prstGeom>
            <a:noFill/>
          </p:spPr>
        </p:pic>
        <p:sp>
          <p:nvSpPr>
            <p:cNvPr id="311302" name="Line 6"/>
            <p:cNvSpPr>
              <a:spLocks noChangeShapeType="1"/>
            </p:cNvSpPr>
            <p:nvPr/>
          </p:nvSpPr>
          <p:spPr bwMode="auto">
            <a:xfrm>
              <a:off x="1492" y="3001"/>
              <a:ext cx="3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auto">
            <a:xfrm>
              <a:off x="1829" y="2875"/>
              <a:ext cx="87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/>
                <a:t>Stimulated</a:t>
              </a:r>
            </a:p>
          </p:txBody>
        </p:sp>
      </p:grpSp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5957888" y="5807075"/>
          <a:ext cx="1901825" cy="549275"/>
        </p:xfrm>
        <a:graphic>
          <a:graphicData uri="http://schemas.openxmlformats.org/presentationml/2006/ole">
            <p:oleObj spid="_x0000_s147458" name="Equation" r:id="rId4" imgW="927100" imgH="266700" progId="Equation.DSMT4">
              <p:embed/>
            </p:oleObj>
          </a:graphicData>
        </a:graphic>
      </p:graphicFrame>
      <p:graphicFrame>
        <p:nvGraphicFramePr>
          <p:cNvPr id="311306" name="Object 10"/>
          <p:cNvGraphicFramePr>
            <a:graphicFrameLocks noChangeAspect="1"/>
          </p:cNvGraphicFramePr>
          <p:nvPr/>
        </p:nvGraphicFramePr>
        <p:xfrm>
          <a:off x="1498600" y="5819775"/>
          <a:ext cx="1255713" cy="496888"/>
        </p:xfrm>
        <a:graphic>
          <a:graphicData uri="http://schemas.openxmlformats.org/presentationml/2006/ole">
            <p:oleObj spid="_x0000_s147459" name="Equation" r:id="rId5" imgW="609600" imgH="241300" progId="Equation.DSMT4">
              <p:embed/>
            </p:oleObj>
          </a:graphicData>
        </a:graphic>
      </p:graphicFrame>
      <p:sp>
        <p:nvSpPr>
          <p:cNvPr id="311308" name="AutoShape 12"/>
          <p:cNvSpPr>
            <a:spLocks noChangeArrowheads="1"/>
          </p:cNvSpPr>
          <p:nvPr/>
        </p:nvSpPr>
        <p:spPr bwMode="auto">
          <a:xfrm>
            <a:off x="2503488" y="1760538"/>
            <a:ext cx="3003550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9" name="AutoShape 13"/>
          <p:cNvSpPr>
            <a:spLocks noChangeArrowheads="1"/>
          </p:cNvSpPr>
          <p:nvPr/>
        </p:nvSpPr>
        <p:spPr bwMode="auto">
          <a:xfrm>
            <a:off x="4305300" y="3562350"/>
            <a:ext cx="3070225" cy="668338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10" name="AutoShape 14"/>
          <p:cNvSpPr>
            <a:spLocks noChangeArrowheads="1"/>
          </p:cNvSpPr>
          <p:nvPr/>
        </p:nvSpPr>
        <p:spPr bwMode="auto">
          <a:xfrm>
            <a:off x="1635125" y="4364038"/>
            <a:ext cx="2403475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1311" name="AutoShape 15"/>
          <p:cNvCxnSpPr>
            <a:cxnSpLocks noChangeShapeType="1"/>
            <a:stCxn id="311310" idx="1"/>
          </p:cNvCxnSpPr>
          <p:nvPr/>
        </p:nvCxnSpPr>
        <p:spPr bwMode="auto">
          <a:xfrm rot="10800000" flipH="1">
            <a:off x="1622425" y="3629025"/>
            <a:ext cx="1588" cy="1135063"/>
          </a:xfrm>
          <a:prstGeom prst="bentConnector3">
            <a:avLst>
              <a:gd name="adj1" fmla="val -392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1312" name="AutoShape 16"/>
          <p:cNvCxnSpPr>
            <a:cxnSpLocks noChangeShapeType="1"/>
            <a:stCxn id="311319" idx="2"/>
            <a:endCxn id="311310" idx="2"/>
          </p:cNvCxnSpPr>
          <p:nvPr/>
        </p:nvCxnSpPr>
        <p:spPr bwMode="auto">
          <a:xfrm rot="5400000">
            <a:off x="4305300" y="3641726"/>
            <a:ext cx="66675" cy="3003550"/>
          </a:xfrm>
          <a:prstGeom prst="bentConnector3">
            <a:avLst>
              <a:gd name="adj1" fmla="val 1699995"/>
            </a:avLst>
          </a:prstGeom>
          <a:noFill/>
          <a:ln w="25400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11313" name="Freeform 17"/>
          <p:cNvSpPr>
            <a:spLocks/>
          </p:cNvSpPr>
          <p:nvPr/>
        </p:nvSpPr>
        <p:spPr bwMode="auto">
          <a:xfrm>
            <a:off x="2303463" y="1292225"/>
            <a:ext cx="1601787" cy="1936750"/>
          </a:xfrm>
          <a:custGeom>
            <a:avLst/>
            <a:gdLst/>
            <a:ahLst/>
            <a:cxnLst>
              <a:cxn ang="0">
                <a:pos x="0" y="1220"/>
              </a:cxn>
              <a:cxn ang="0">
                <a:pos x="0" y="0"/>
              </a:cxn>
              <a:cxn ang="0">
                <a:pos x="1009" y="0"/>
              </a:cxn>
              <a:cxn ang="0">
                <a:pos x="1009" y="295"/>
              </a:cxn>
            </a:cxnLst>
            <a:rect l="0" t="0" r="r" b="b"/>
            <a:pathLst>
              <a:path w="1009" h="1220">
                <a:moveTo>
                  <a:pt x="0" y="1220"/>
                </a:moveTo>
                <a:lnTo>
                  <a:pt x="0" y="0"/>
                </a:lnTo>
                <a:lnTo>
                  <a:pt x="1009" y="0"/>
                </a:lnTo>
                <a:cubicBezTo>
                  <a:pt x="1009" y="98"/>
                  <a:pt x="1009" y="197"/>
                  <a:pt x="1009" y="295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1314" name="Object 18"/>
          <p:cNvGraphicFramePr>
            <a:graphicFrameLocks noChangeAspect="1"/>
          </p:cNvGraphicFramePr>
          <p:nvPr/>
        </p:nvGraphicFramePr>
        <p:xfrm>
          <a:off x="296863" y="4751388"/>
          <a:ext cx="1227137" cy="495300"/>
        </p:xfrm>
        <a:graphic>
          <a:graphicData uri="http://schemas.openxmlformats.org/presentationml/2006/ole">
            <p:oleObj spid="_x0000_s147460" name="Equation" r:id="rId6" imgW="596900" imgH="241300" progId="Equation.DSMT4">
              <p:embed/>
            </p:oleObj>
          </a:graphicData>
        </a:graphic>
      </p:graphicFrame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4035425" y="1214438"/>
          <a:ext cx="1227138" cy="495300"/>
        </p:xfrm>
        <a:graphic>
          <a:graphicData uri="http://schemas.openxmlformats.org/presentationml/2006/ole">
            <p:oleObj spid="_x0000_s147461" name="Equation" r:id="rId7" imgW="596900" imgH="241300" progId="Equation.DSMT4">
              <p:embed/>
            </p:oleObj>
          </a:graphicData>
        </a:graphic>
      </p:graphicFrame>
      <p:sp>
        <p:nvSpPr>
          <p:cNvPr id="311317" name="AutoShape 21"/>
          <p:cNvSpPr>
            <a:spLocks noChangeArrowheads="1"/>
          </p:cNvSpPr>
          <p:nvPr/>
        </p:nvSpPr>
        <p:spPr bwMode="auto">
          <a:xfrm>
            <a:off x="3705225" y="2427288"/>
            <a:ext cx="3003550" cy="468312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1318" name="AutoShape 22"/>
          <p:cNvCxnSpPr>
            <a:cxnSpLocks noChangeShapeType="1"/>
          </p:cNvCxnSpPr>
          <p:nvPr/>
        </p:nvCxnSpPr>
        <p:spPr bwMode="auto">
          <a:xfrm>
            <a:off x="5507038" y="2027238"/>
            <a:ext cx="666750" cy="400050"/>
          </a:xfrm>
          <a:prstGeom prst="bentConnector3">
            <a:avLst>
              <a:gd name="adj1" fmla="val 99523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1319" name="AutoShape 23"/>
          <p:cNvSpPr>
            <a:spLocks noChangeArrowheads="1"/>
          </p:cNvSpPr>
          <p:nvPr/>
        </p:nvSpPr>
        <p:spPr bwMode="auto">
          <a:xfrm>
            <a:off x="4305300" y="4564063"/>
            <a:ext cx="3070225" cy="5334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1320" name="Object 24"/>
          <p:cNvGraphicFramePr>
            <a:graphicFrameLocks noChangeAspect="1"/>
          </p:cNvGraphicFramePr>
          <p:nvPr/>
        </p:nvGraphicFramePr>
        <p:xfrm>
          <a:off x="7499350" y="4814888"/>
          <a:ext cx="1244600" cy="835025"/>
        </p:xfrm>
        <a:graphic>
          <a:graphicData uri="http://schemas.openxmlformats.org/presentationml/2006/ole">
            <p:oleObj spid="_x0000_s147463" name="Equation" r:id="rId8" imgW="609600" imgH="406400" progId="Equation.DSMT4">
              <p:embed/>
            </p:oleObj>
          </a:graphicData>
        </a:graphic>
      </p:graphicFrame>
      <p:cxnSp>
        <p:nvCxnSpPr>
          <p:cNvPr id="311323" name="AutoShape 27"/>
          <p:cNvCxnSpPr>
            <a:cxnSpLocks noChangeShapeType="1"/>
            <a:stCxn id="311309" idx="3"/>
            <a:endCxn id="311319" idx="3"/>
          </p:cNvCxnSpPr>
          <p:nvPr/>
        </p:nvCxnSpPr>
        <p:spPr bwMode="auto">
          <a:xfrm>
            <a:off x="7388225" y="3897313"/>
            <a:ext cx="1588" cy="933450"/>
          </a:xfrm>
          <a:prstGeom prst="bentConnector3">
            <a:avLst>
              <a:gd name="adj1" fmla="val 3200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11316" name="Object 20"/>
          <p:cNvGraphicFramePr>
            <a:graphicFrameLocks noChangeAspect="1"/>
          </p:cNvGraphicFramePr>
          <p:nvPr/>
        </p:nvGraphicFramePr>
        <p:xfrm>
          <a:off x="6297613" y="1947863"/>
          <a:ext cx="1252537" cy="495300"/>
        </p:xfrm>
        <a:graphic>
          <a:graphicData uri="http://schemas.openxmlformats.org/presentationml/2006/ole">
            <p:oleObj spid="_x0000_s147462" name="Equation" r:id="rId9" imgW="609600" imgH="241300" progId="Equation.DSMT4">
              <p:embed/>
            </p:oleObj>
          </a:graphicData>
        </a:graphic>
      </p:graphicFrame>
      <p:graphicFrame>
        <p:nvGraphicFramePr>
          <p:cNvPr id="311321" name="Object 25"/>
          <p:cNvGraphicFramePr>
            <a:graphicFrameLocks noChangeAspect="1"/>
          </p:cNvGraphicFramePr>
          <p:nvPr/>
        </p:nvGraphicFramePr>
        <p:xfrm>
          <a:off x="6286500" y="3016250"/>
          <a:ext cx="1250950" cy="495300"/>
        </p:xfrm>
        <a:graphic>
          <a:graphicData uri="http://schemas.openxmlformats.org/presentationml/2006/ole">
            <p:oleObj spid="_x0000_s147464" name="Equation" r:id="rId10" imgW="609600" imgH="241300" progId="Equation.DSMT4">
              <p:embed/>
            </p:oleObj>
          </a:graphicData>
        </a:graphic>
      </p:graphicFrame>
      <p:sp>
        <p:nvSpPr>
          <p:cNvPr id="311322" name="Line 26"/>
          <p:cNvSpPr>
            <a:spLocks noChangeShapeType="1"/>
          </p:cNvSpPr>
          <p:nvPr/>
        </p:nvSpPr>
        <p:spPr bwMode="auto">
          <a:xfrm>
            <a:off x="6173788" y="2895600"/>
            <a:ext cx="0" cy="66675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8" name="Rectangle 32"/>
          <p:cNvSpPr>
            <a:spLocks noChangeArrowheads="1"/>
          </p:cNvSpPr>
          <p:nvPr/>
        </p:nvSpPr>
        <p:spPr bwMode="auto">
          <a:xfrm>
            <a:off x="300038" y="274638"/>
            <a:ext cx="85439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A50021"/>
                </a:solidFill>
                <a:ea typeface="宋体" charset="-122"/>
                <a:cs typeface="宋体" charset="-122"/>
              </a:rPr>
              <a:t>Summarizing all HA</a:t>
            </a:r>
            <a:endParaRPr lang="en-US" altLang="zh-CN" sz="3200" b="1" dirty="0">
              <a:solidFill>
                <a:srgbClr val="A50021"/>
              </a:solidFill>
              <a:ea typeface="宋体" charset="-122"/>
              <a:cs typeface="宋体" charset="-122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68500" y="2427288"/>
            <a:ext cx="2805113" cy="2003425"/>
            <a:chOff x="1408" y="1529"/>
            <a:chExt cx="1767" cy="1262"/>
          </a:xfrm>
        </p:grpSpPr>
        <p:sp>
          <p:nvSpPr>
            <p:cNvPr id="311330" name="Line 34"/>
            <p:cNvSpPr>
              <a:spLocks noChangeShapeType="1"/>
            </p:cNvSpPr>
            <p:nvPr/>
          </p:nvSpPr>
          <p:spPr bwMode="auto">
            <a:xfrm>
              <a:off x="1408" y="2623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31" name="Line 35"/>
            <p:cNvSpPr>
              <a:spLocks noChangeShapeType="1"/>
            </p:cNvSpPr>
            <p:nvPr/>
          </p:nvSpPr>
          <p:spPr bwMode="auto">
            <a:xfrm>
              <a:off x="2586" y="1908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32" name="Line 36"/>
            <p:cNvSpPr>
              <a:spLocks noChangeShapeType="1"/>
            </p:cNvSpPr>
            <p:nvPr/>
          </p:nvSpPr>
          <p:spPr bwMode="auto">
            <a:xfrm>
              <a:off x="1997" y="1529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33" name="Line 37"/>
            <p:cNvSpPr>
              <a:spLocks noChangeShapeType="1"/>
            </p:cNvSpPr>
            <p:nvPr/>
          </p:nvSpPr>
          <p:spPr bwMode="auto">
            <a:xfrm>
              <a:off x="2964" y="2791"/>
              <a:ext cx="2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1307" name="AutoShape 11"/>
          <p:cNvSpPr>
            <a:spLocks noChangeArrowheads="1"/>
          </p:cNvSpPr>
          <p:nvPr/>
        </p:nvSpPr>
        <p:spPr bwMode="auto">
          <a:xfrm>
            <a:off x="1635125" y="3228975"/>
            <a:ext cx="2203450" cy="800100"/>
          </a:xfrm>
          <a:prstGeom prst="roundRect">
            <a:avLst>
              <a:gd name="adj" fmla="val 16667"/>
            </a:avLst>
          </a:prstGeom>
          <a:solidFill>
            <a:srgbClr val="CCFFCC">
              <a:alpha val="50000"/>
            </a:srgbClr>
          </a:solidFill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28"/>
          <p:cNvSpPr>
            <a:spLocks noChangeArrowheads="1"/>
          </p:cNvSpPr>
          <p:nvPr/>
        </p:nvSpPr>
        <p:spPr bwMode="auto">
          <a:xfrm flipV="1">
            <a:off x="6107113" y="2627312"/>
            <a:ext cx="1663700" cy="1335087"/>
          </a:xfrm>
          <a:prstGeom prst="wedgeRoundRectCallout">
            <a:avLst>
              <a:gd name="adj1" fmla="val -60759"/>
              <a:gd name="adj2" fmla="val 43222"/>
              <a:gd name="adj3" fmla="val 16667"/>
            </a:avLst>
          </a:prstGeom>
          <a:solidFill>
            <a:srgbClr val="FFE1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64" name="Object 29"/>
          <p:cNvGraphicFramePr>
            <a:graphicFrameLocks noChangeAspect="1"/>
          </p:cNvGraphicFramePr>
          <p:nvPr/>
        </p:nvGraphicFramePr>
        <p:xfrm>
          <a:off x="6140450" y="2705100"/>
          <a:ext cx="1641475" cy="1258888"/>
        </p:xfrm>
        <a:graphic>
          <a:graphicData uri="http://schemas.openxmlformats.org/presentationml/2006/ole">
            <p:oleObj spid="_x0000_s147465" name="Equation" r:id="rId11" imgW="977900" imgH="749300" progId="Equation.DSMT4">
              <p:embed/>
            </p:oleObj>
          </a:graphicData>
        </a:graphic>
      </p:graphicFrame>
      <p:sp>
        <p:nvSpPr>
          <p:cNvPr id="65" name="AutoShape 30"/>
          <p:cNvSpPr>
            <a:spLocks noChangeArrowheads="1"/>
          </p:cNvSpPr>
          <p:nvPr/>
        </p:nvSpPr>
        <p:spPr bwMode="auto">
          <a:xfrm flipV="1">
            <a:off x="6240463" y="1092199"/>
            <a:ext cx="1530350" cy="1268413"/>
          </a:xfrm>
          <a:prstGeom prst="wedgeRoundRectCallout">
            <a:avLst>
              <a:gd name="adj1" fmla="val -57588"/>
              <a:gd name="adj2" fmla="val -22968"/>
              <a:gd name="adj3" fmla="val 16667"/>
            </a:avLst>
          </a:prstGeom>
          <a:solidFill>
            <a:srgbClr val="FFE1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aphicFrame>
        <p:nvGraphicFramePr>
          <p:cNvPr id="66" name="Object 31"/>
          <p:cNvGraphicFramePr>
            <a:graphicFrameLocks noChangeAspect="1"/>
          </p:cNvGraphicFramePr>
          <p:nvPr/>
        </p:nvGraphicFramePr>
        <p:xfrm>
          <a:off x="6307138" y="1049338"/>
          <a:ext cx="1463675" cy="1290637"/>
        </p:xfrm>
        <a:graphic>
          <a:graphicData uri="http://schemas.openxmlformats.org/presentationml/2006/ole">
            <p:oleObj spid="_x0000_s147466" name="Equation" r:id="rId12" imgW="850900" imgH="749300" progId="Equation.DSMT4">
              <p:embed/>
            </p:oleObj>
          </a:graphicData>
        </a:graphic>
      </p:graphicFrame>
      <p:grpSp>
        <p:nvGrpSpPr>
          <p:cNvPr id="36" name="Group 52"/>
          <p:cNvGrpSpPr/>
          <p:nvPr/>
        </p:nvGrpSpPr>
        <p:grpSpPr>
          <a:xfrm>
            <a:off x="2503488" y="2749550"/>
            <a:ext cx="2936875" cy="942975"/>
            <a:chOff x="2503488" y="2762250"/>
            <a:chExt cx="2936875" cy="942975"/>
          </a:xfrm>
        </p:grpSpPr>
        <p:sp>
          <p:nvSpPr>
            <p:cNvPr id="37" name="AutoShape 31"/>
            <p:cNvSpPr>
              <a:spLocks noChangeArrowheads="1"/>
            </p:cNvSpPr>
            <p:nvPr/>
          </p:nvSpPr>
          <p:spPr bwMode="auto">
            <a:xfrm flipV="1">
              <a:off x="2503488" y="2762250"/>
              <a:ext cx="2936875" cy="933450"/>
            </a:xfrm>
            <a:prstGeom prst="wedgeRoundRectCallout">
              <a:avLst>
                <a:gd name="adj1" fmla="val 59296"/>
                <a:gd name="adj2" fmla="val 53569"/>
                <a:gd name="adj3" fmla="val 16667"/>
              </a:avLst>
            </a:prstGeom>
            <a:solidFill>
              <a:srgbClr val="FFE1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aphicFrame>
          <p:nvGraphicFramePr>
            <p:cNvPr id="38" name="Object 32"/>
            <p:cNvGraphicFramePr>
              <a:graphicFrameLocks noChangeAspect="1"/>
            </p:cNvGraphicFramePr>
            <p:nvPr/>
          </p:nvGraphicFramePr>
          <p:xfrm>
            <a:off x="2549525" y="2808288"/>
            <a:ext cx="2878138" cy="896937"/>
          </p:xfrm>
          <a:graphic>
            <a:graphicData uri="http://schemas.openxmlformats.org/presentationml/2006/ole">
              <p:oleObj spid="_x0000_s147467" name="Equation" r:id="rId13" imgW="1714500" imgH="533400" progId="Equation.DSMT4">
                <p:embed/>
              </p:oleObj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 rot="16200000">
            <a:off x="-268714" y="2129780"/>
            <a:ext cx="201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Cycle Linear</a:t>
            </a:r>
            <a:endParaRPr lang="en-US" sz="2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457200" y="358775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A50021"/>
                </a:solidFill>
              </a:rPr>
              <a:t>Frequency Response on Test Set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700088" y="4764088"/>
            <a:ext cx="7877175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33399"/>
                </a:solidFill>
              </a:rPr>
              <a:t>AP on test set:  </a:t>
            </a:r>
            <a:r>
              <a:rPr lang="en-US" sz="2000" b="1" dirty="0"/>
              <a:t>still within the accepted error margin </a:t>
            </a:r>
          </a:p>
          <a:p>
            <a:pPr>
              <a:spcBef>
                <a:spcPct val="25000"/>
              </a:spcBef>
            </a:pPr>
            <a:r>
              <a:rPr lang="en-US" sz="2000" b="1" dirty="0">
                <a:solidFill>
                  <a:srgbClr val="333399"/>
                </a:solidFill>
              </a:rPr>
              <a:t>Restitution on test set</a:t>
            </a:r>
            <a:r>
              <a:rPr lang="en-US" sz="2000" b="1" dirty="0" smtClean="0">
                <a:solidFill>
                  <a:srgbClr val="333399"/>
                </a:solidFill>
              </a:rPr>
              <a:t>: </a:t>
            </a:r>
            <a:r>
              <a:rPr lang="en-US" sz="2000" b="1" dirty="0" smtClean="0"/>
              <a:t>follows very well the nonlinear trend</a:t>
            </a:r>
            <a:endParaRPr lang="en-US" sz="2000" b="1" dirty="0"/>
          </a:p>
        </p:txBody>
      </p:sp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292225"/>
            <a:ext cx="3881438" cy="3176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430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8" y="1304925"/>
            <a:ext cx="4176712" cy="31670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28194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A50021"/>
                </a:solidFill>
              </a:rPr>
              <a:t>Cornell’s Nonlinear Minimal Model</a:t>
            </a:r>
            <a:endParaRPr lang="en-US" sz="4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Objectives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5313" y="1841500"/>
            <a:ext cx="7862887" cy="33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Learn a minimal nonlinear model:</a:t>
            </a:r>
          </a:p>
          <a:p>
            <a:pPr marL="742950" lvl="1" indent="-285750" defTabSz="914400" fontAlgn="base">
              <a:spcBef>
                <a:spcPts val="12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000000"/>
                </a:solidFill>
                <a:ea typeface="ＭＳ Ｐゴシック" charset="-128"/>
              </a:rPr>
              <a:t>This should facilitate analysis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Approximate the detailed ionic models:</a:t>
            </a:r>
            <a:endParaRPr lang="en-US" sz="2400" b="1" kern="0" dirty="0" smtClean="0">
              <a:solidFill>
                <a:srgbClr val="333399"/>
              </a:solidFill>
              <a:latin typeface="Arial"/>
              <a:ea typeface="ＭＳ Ｐゴシック" charset="-128"/>
            </a:endParaRP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ea typeface="ＭＳ Ｐゴシック" charset="-128"/>
              </a:rPr>
              <a:t>Rational rather than empirical approach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21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Identify the parameters based on: 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Data generated by a detailed ionic model</a:t>
            </a: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Experimental, in-vivo data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endParaRPr lang="en-US" sz="2400" b="1" kern="0" dirty="0" smtClean="0">
              <a:solidFill>
                <a:srgbClr val="333399"/>
              </a:solidFill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witchingCont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7300" y="698499"/>
            <a:ext cx="11391900" cy="6654801"/>
          </a:xfrm>
          <a:prstGeom prst="rect">
            <a:avLst/>
          </a:prstGeom>
        </p:spPr>
      </p:pic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6473825" y="4378325"/>
          <a:ext cx="1163638" cy="1044575"/>
        </p:xfrm>
        <a:graphic>
          <a:graphicData uri="http://schemas.openxmlformats.org/presentationml/2006/ole">
            <p:oleObj spid="_x0000_s66562" name="Equation" r:id="rId4" imgW="622300" imgH="558800" progId="Equation.DSMT4">
              <p:embed/>
            </p:oleObj>
          </a:graphicData>
        </a:graphic>
      </p:graphicFrame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28600" y="3048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A50021"/>
                </a:solidFill>
              </a:rPr>
              <a:t>Switching Control</a:t>
            </a:r>
            <a:endParaRPr lang="en-US" sz="3200" b="1" dirty="0">
              <a:solidFill>
                <a:srgbClr val="A50021"/>
              </a:solidFill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353050" y="2564605"/>
          <a:ext cx="3228975" cy="830263"/>
        </p:xfrm>
        <a:graphic>
          <a:graphicData uri="http://schemas.openxmlformats.org/presentationml/2006/ole">
            <p:oleObj spid="_x0000_s66563" name="Equation" r:id="rId5" imgW="1727200" imgH="444500" progId="Equation.DSMT4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685800" y="4378325"/>
          <a:ext cx="2990850" cy="1139825"/>
        </p:xfrm>
        <a:graphic>
          <a:graphicData uri="http://schemas.openxmlformats.org/presentationml/2006/ole">
            <p:oleObj spid="_x0000_s66564" name="Equation" r:id="rId6" imgW="1600200" imgH="609600" progId="Equation.DSMT4">
              <p:embed/>
            </p:oleObj>
          </a:graphicData>
        </a:graphic>
      </p:graphicFrame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396875" y="1968500"/>
          <a:ext cx="4062413" cy="2020888"/>
        </p:xfrm>
        <a:graphic>
          <a:graphicData uri="http://schemas.openxmlformats.org/presentationml/2006/ole">
            <p:oleObj spid="_x0000_s66565" name="Equation" r:id="rId7" imgW="2171700" imgH="1079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966788" y="1617663"/>
          <a:ext cx="4579937" cy="1090612"/>
        </p:xfrm>
        <a:graphic>
          <a:graphicData uri="http://schemas.openxmlformats.org/presentationml/2006/ole">
            <p:oleObj spid="_x0000_s143362" name="Equation" r:id="rId3" imgW="2451100" imgH="584200" progId="Equation.DSMT4">
              <p:embed/>
            </p:oleObj>
          </a:graphicData>
        </a:graphic>
      </p:graphicFrame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A50021"/>
                </a:solidFill>
              </a:rPr>
              <a:t>Cornell’s Minimal Model</a:t>
            </a:r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2764115" y="2488311"/>
            <a:ext cx="2011500" cy="1077575"/>
          </a:xfrm>
          <a:prstGeom prst="cloudCallout">
            <a:avLst>
              <a:gd name="adj1" fmla="val -21479"/>
              <a:gd name="adj2" fmla="val -7829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Fast input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1524000" y="2438400"/>
            <a:ext cx="1943721" cy="918972"/>
          </a:xfrm>
          <a:prstGeom prst="cloudCallout">
            <a:avLst>
              <a:gd name="adj1" fmla="val -2484"/>
              <a:gd name="adj2" fmla="val -80700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Diffusion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Laplacian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228600" y="2514600"/>
            <a:ext cx="1619582" cy="918972"/>
          </a:xfrm>
          <a:prstGeom prst="cloudCallout">
            <a:avLst>
              <a:gd name="adj1" fmla="val 8706"/>
              <a:gd name="adj2" fmla="val -89249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voltage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3276600" y="2514600"/>
            <a:ext cx="2108935" cy="1077575"/>
          </a:xfrm>
          <a:prstGeom prst="cloudCallout">
            <a:avLst>
              <a:gd name="adj1" fmla="val -21479"/>
              <a:gd name="adj2" fmla="val -7829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Slow input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3886200" y="2514600"/>
            <a:ext cx="2324817" cy="1077575"/>
          </a:xfrm>
          <a:prstGeom prst="cloudCallout">
            <a:avLst>
              <a:gd name="adj1" fmla="val -21479"/>
              <a:gd name="adj2" fmla="val -7829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Slow output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current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66788" y="3743325"/>
          <a:ext cx="6489700" cy="2095500"/>
        </p:xfrm>
        <a:graphic>
          <a:graphicData uri="http://schemas.openxmlformats.org/presentationml/2006/ole">
            <p:oleObj spid="_x0000_s144386" name="Equation" r:id="rId3" imgW="3340100" imgH="1079500" progId="Equation.DSMT4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966788" y="1617663"/>
          <a:ext cx="4579937" cy="1090612"/>
        </p:xfrm>
        <a:graphic>
          <a:graphicData uri="http://schemas.openxmlformats.org/presentationml/2006/ole">
            <p:oleObj spid="_x0000_s144388" name="Equation" r:id="rId4" imgW="2451100" imgH="584200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906463" y="2190750"/>
          <a:ext cx="6191250" cy="1528763"/>
        </p:xfrm>
        <a:graphic>
          <a:graphicData uri="http://schemas.openxmlformats.org/presentationml/2006/ole">
            <p:oleObj spid="_x0000_s144387" name="Equation" r:id="rId5" imgW="3238500" imgH="800100" progId="Equation.DSMT4">
              <p:embed/>
            </p:oleObj>
          </a:graphicData>
        </a:graphic>
      </p:graphicFrame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A50021"/>
                </a:solidFill>
              </a:rPr>
              <a:t>Cornell’s Minimal Model</a:t>
            </a:r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6799730" y="2288286"/>
            <a:ext cx="2039470" cy="918972"/>
          </a:xfrm>
          <a:prstGeom prst="cloudCallout">
            <a:avLst>
              <a:gd name="adj1" fmla="val -65357"/>
              <a:gd name="adj2" fmla="val 4753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Piecewise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onlinear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loud Callout 12"/>
          <p:cNvSpPr/>
          <p:nvPr/>
        </p:nvSpPr>
        <p:spPr bwMode="auto">
          <a:xfrm>
            <a:off x="3028387" y="1369314"/>
            <a:ext cx="2000813" cy="918972"/>
          </a:xfrm>
          <a:prstGeom prst="cloudCallout">
            <a:avLst>
              <a:gd name="adj1" fmla="val -58394"/>
              <a:gd name="adj2" fmla="val 4753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Heaviside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(step)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2342818" y="3840480"/>
            <a:ext cx="1702997" cy="918972"/>
          </a:xfrm>
          <a:prstGeom prst="cloudCallout">
            <a:avLst>
              <a:gd name="adj1" fmla="val -58394"/>
              <a:gd name="adj2" fmla="val 4753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Sigmoid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(</a:t>
            </a:r>
            <a:r>
              <a:rPr lang="en-US" sz="2000" dirty="0" err="1" smtClean="0">
                <a:latin typeface="Arial" charset="0"/>
              </a:rPr>
              <a:t>s</a:t>
            </a:r>
            <a:r>
              <a:rPr lang="en-US" sz="2000" dirty="0" smtClean="0">
                <a:latin typeface="Arial" charset="0"/>
              </a:rPr>
              <a:t>-step)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6519880" y="1617663"/>
            <a:ext cx="2153063" cy="918972"/>
          </a:xfrm>
          <a:prstGeom prst="cloudCallout">
            <a:avLst>
              <a:gd name="adj1" fmla="val -70949"/>
              <a:gd name="adj2" fmla="val 3471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P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iecewise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onlinear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4926515" y="2165350"/>
            <a:ext cx="2058652" cy="918972"/>
          </a:xfrm>
          <a:prstGeom prst="cloudCallout">
            <a:avLst>
              <a:gd name="adj1" fmla="val -70949"/>
              <a:gd name="adj2" fmla="val 34715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Piecewise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B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ilinear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loud Callout 19"/>
          <p:cNvSpPr/>
          <p:nvPr/>
        </p:nvSpPr>
        <p:spPr bwMode="auto">
          <a:xfrm>
            <a:off x="6799730" y="3581400"/>
            <a:ext cx="2039470" cy="918972"/>
          </a:xfrm>
          <a:prstGeom prst="cloudCallout">
            <a:avLst>
              <a:gd name="adj1" fmla="val -70949"/>
              <a:gd name="adj2" fmla="val 34715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Piecewise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L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inear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loud Callout 18"/>
          <p:cNvSpPr/>
          <p:nvPr/>
        </p:nvSpPr>
        <p:spPr bwMode="auto">
          <a:xfrm>
            <a:off x="4926515" y="4117086"/>
            <a:ext cx="2171197" cy="918972"/>
          </a:xfrm>
          <a:prstGeom prst="cloudCallout">
            <a:avLst>
              <a:gd name="adj1" fmla="val -65357"/>
              <a:gd name="adj2" fmla="val 4753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N</a:t>
            </a: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onlinear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3545912" y="1369314"/>
            <a:ext cx="2000813" cy="918972"/>
          </a:xfrm>
          <a:prstGeom prst="cloudCallout">
            <a:avLst>
              <a:gd name="adj1" fmla="val -58394"/>
              <a:gd name="adj2" fmla="val 4753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Activation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Threshold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Cloud Callout 20"/>
          <p:cNvSpPr/>
          <p:nvPr/>
        </p:nvSpPr>
        <p:spPr bwMode="auto">
          <a:xfrm>
            <a:off x="5799323" y="1369314"/>
            <a:ext cx="2000813" cy="918972"/>
          </a:xfrm>
          <a:prstGeom prst="cloudCallout">
            <a:avLst>
              <a:gd name="adj1" fmla="val -58394"/>
              <a:gd name="adj2" fmla="val 47538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Fast input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Gate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loud Callout 21"/>
          <p:cNvSpPr/>
          <p:nvPr/>
        </p:nvSpPr>
        <p:spPr bwMode="auto">
          <a:xfrm>
            <a:off x="2055691" y="1617663"/>
            <a:ext cx="2242415" cy="918972"/>
          </a:xfrm>
          <a:prstGeom prst="cloudCallout">
            <a:avLst>
              <a:gd name="adj1" fmla="val 23632"/>
              <a:gd name="adj2" fmla="val 83085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Slow Input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Gate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Cloud Callout 22"/>
          <p:cNvSpPr/>
          <p:nvPr/>
        </p:nvSpPr>
        <p:spPr bwMode="auto">
          <a:xfrm>
            <a:off x="3677896" y="1617663"/>
            <a:ext cx="2497237" cy="918972"/>
          </a:xfrm>
          <a:prstGeom prst="cloudCallout">
            <a:avLst>
              <a:gd name="adj1" fmla="val -35859"/>
              <a:gd name="adj2" fmla="val 80321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Slow Output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Gate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loud Callout 16"/>
          <p:cNvSpPr/>
          <p:nvPr/>
        </p:nvSpPr>
        <p:spPr bwMode="auto">
          <a:xfrm>
            <a:off x="6519880" y="1731264"/>
            <a:ext cx="2329275" cy="918972"/>
          </a:xfrm>
          <a:prstGeom prst="cloudCallout">
            <a:avLst>
              <a:gd name="adj1" fmla="val -70949"/>
              <a:gd name="adj2" fmla="val 3471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Resistance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Time </a:t>
            </a:r>
            <a:r>
              <a:rPr lang="en-US" sz="2000" dirty="0" err="1" smtClean="0">
                <a:latin typeface="Arial" charset="0"/>
              </a:rPr>
              <a:t>Cst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0" grpId="0" animBg="1"/>
      <p:bldP spid="20" grpId="1" animBg="1"/>
      <p:bldP spid="19" grpId="0" animBg="1"/>
      <p:bldP spid="19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28194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A50021"/>
                </a:solidFill>
              </a:rPr>
              <a:t>Modeling</a:t>
            </a:r>
            <a:endParaRPr lang="en-US" sz="4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842963" y="1546225"/>
          <a:ext cx="5219700" cy="2087563"/>
        </p:xfrm>
        <a:graphic>
          <a:graphicData uri="http://schemas.openxmlformats.org/presentationml/2006/ole">
            <p:oleObj spid="_x0000_s145411" name="Equation" r:id="rId3" imgW="2730500" imgH="10922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8200" y="3302000"/>
          <a:ext cx="5081588" cy="1627187"/>
        </p:xfrm>
        <a:graphic>
          <a:graphicData uri="http://schemas.openxmlformats.org/presentationml/2006/ole">
            <p:oleObj spid="_x0000_s145410" name="Equation" r:id="rId4" imgW="2616200" imgH="838200" progId="Equation.DSMT4">
              <p:embed/>
            </p:oleObj>
          </a:graphicData>
        </a:graphic>
      </p:graphicFrame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A50021"/>
                </a:solidFill>
              </a:rPr>
              <a:t>Time Constants and Infinity Values</a:t>
            </a:r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6564070" y="1339850"/>
            <a:ext cx="2056200" cy="1081315"/>
          </a:xfrm>
          <a:prstGeom prst="cloudCallout">
            <a:avLst>
              <a:gd name="adj1" fmla="val -70949"/>
              <a:gd name="adj2" fmla="val 3471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Piecewise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Constant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6406951" y="3175226"/>
            <a:ext cx="2056200" cy="805359"/>
          </a:xfrm>
          <a:prstGeom prst="cloudCallout">
            <a:avLst>
              <a:gd name="adj1" fmla="val -70949"/>
              <a:gd name="adj2" fmla="val 3471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Arial" charset="0"/>
              </a:rPr>
              <a:t>Sigmoidal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838200" y="4572000"/>
          <a:ext cx="6215062" cy="1601788"/>
        </p:xfrm>
        <a:graphic>
          <a:graphicData uri="http://schemas.openxmlformats.org/presentationml/2006/ole">
            <p:oleObj spid="_x0000_s145412" name="Equation" r:id="rId5" imgW="3251200" imgH="838200" progId="Equation.DSMT4">
              <p:embed/>
            </p:oleObj>
          </a:graphicData>
        </a:graphic>
      </p:graphicFrame>
      <p:sp>
        <p:nvSpPr>
          <p:cNvPr id="21" name="Cloud Callout 20"/>
          <p:cNvSpPr/>
          <p:nvPr/>
        </p:nvSpPr>
        <p:spPr bwMode="auto">
          <a:xfrm>
            <a:off x="6406951" y="4196442"/>
            <a:ext cx="2056200" cy="1081315"/>
          </a:xfrm>
          <a:prstGeom prst="cloudCallout">
            <a:avLst>
              <a:gd name="adj1" fmla="val -70949"/>
              <a:gd name="adj2" fmla="val 34715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Piecewise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Linear</a:t>
            </a: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nton.MM.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8490" y="1178463"/>
            <a:ext cx="10133432" cy="495958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 Bold"/>
                <a:cs typeface="Arial Bold"/>
              </a:rPr>
              <a:t>Single Cell Action Potential</a:t>
            </a:r>
            <a:endParaRPr lang="en-US" sz="3200" b="1" kern="0" dirty="0">
              <a:solidFill>
                <a:srgbClr val="A50021"/>
              </a:solidFill>
              <a:latin typeface="Arial Bold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nton.MM.OneAP.1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0" y="914400"/>
            <a:ext cx="6767068" cy="5485264"/>
          </a:xfrm>
          <a:prstGeom prst="rect">
            <a:avLst/>
          </a:prstGeom>
        </p:spPr>
      </p:pic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19113" y="5483225"/>
          <a:ext cx="874712" cy="420688"/>
        </p:xfrm>
        <a:graphic>
          <a:graphicData uri="http://schemas.openxmlformats.org/presentationml/2006/ole">
            <p:oleObj spid="_x0000_s39943" name="Equation" r:id="rId4" imgW="685800" imgH="330200" progId="Equation.DSMT4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42799" y="4611688"/>
          <a:ext cx="873125" cy="420687"/>
        </p:xfrm>
        <a:graphic>
          <a:graphicData uri="http://schemas.openxmlformats.org/presentationml/2006/ole">
            <p:oleObj spid="_x0000_s39947" name="Equation" r:id="rId5" imgW="685800" imgH="33020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0700" y="5118100"/>
          <a:ext cx="889000" cy="420688"/>
        </p:xfrm>
        <a:graphic>
          <a:graphicData uri="http://schemas.openxmlformats.org/presentationml/2006/ole">
            <p:oleObj spid="_x0000_s39944" name="Equation" r:id="rId6" imgW="698500" imgH="330200" progId="Equation.DSMT4">
              <p:embed/>
            </p:oleObj>
          </a:graphicData>
        </a:graphic>
      </p:graphicFrame>
      <p:sp>
        <p:nvSpPr>
          <p:cNvPr id="52" name="Rectangle 51"/>
          <p:cNvSpPr/>
          <p:nvPr/>
        </p:nvSpPr>
        <p:spPr>
          <a:xfrm>
            <a:off x="1536192" y="1295400"/>
            <a:ext cx="5270500" cy="3505200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7048" y="5742432"/>
            <a:ext cx="5270499" cy="45719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6192" y="5410200"/>
            <a:ext cx="5270500" cy="326897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800600"/>
            <a:ext cx="5270500" cy="609600"/>
          </a:xfrm>
          <a:prstGeom prst="rect">
            <a:avLst/>
          </a:prstGeom>
          <a:solidFill>
            <a:schemeClr val="accent4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18"/>
          <p:cNvCxnSpPr/>
          <p:nvPr/>
        </p:nvCxnSpPr>
        <p:spPr>
          <a:xfrm rot="10800000">
            <a:off x="1519238" y="52578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8"/>
          <p:cNvCxnSpPr/>
          <p:nvPr/>
        </p:nvCxnSpPr>
        <p:spPr>
          <a:xfrm rot="10800000">
            <a:off x="1527048" y="4719003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ular Callout 40"/>
          <p:cNvSpPr/>
          <p:nvPr/>
        </p:nvSpPr>
        <p:spPr>
          <a:xfrm>
            <a:off x="4416422" y="3557586"/>
            <a:ext cx="2359025" cy="1754189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4416423" y="3551871"/>
          <a:ext cx="2359025" cy="1695450"/>
        </p:xfrm>
        <a:graphic>
          <a:graphicData uri="http://schemas.openxmlformats.org/presentationml/2006/ole">
            <p:oleObj spid="_x0000_s39941" name="Equation" r:id="rId7" imgW="1854200" imgH="1333500" progId="Equation.DSMT4">
              <p:embed/>
            </p:oleObj>
          </a:graphicData>
        </a:graphic>
      </p:graphicFrame>
      <p:sp>
        <p:nvSpPr>
          <p:cNvPr id="43" name="Rounded Rectangular Callout 42"/>
          <p:cNvSpPr/>
          <p:nvPr/>
        </p:nvSpPr>
        <p:spPr>
          <a:xfrm>
            <a:off x="1752600" y="2909886"/>
            <a:ext cx="2601912" cy="1754189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604A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1776413" y="2903538"/>
          <a:ext cx="2554287" cy="1695450"/>
        </p:xfrm>
        <a:graphic>
          <a:graphicData uri="http://schemas.openxmlformats.org/presentationml/2006/ole">
            <p:oleObj spid="_x0000_s39942" name="Equation" r:id="rId8" imgW="2006600" imgH="1333500" progId="Equation.DSMT4">
              <p:embed/>
            </p:oleObj>
          </a:graphicData>
        </a:graphic>
      </p:graphicFrame>
      <p:cxnSp>
        <p:nvCxnSpPr>
          <p:cNvPr id="47" name="Curved Connector 18"/>
          <p:cNvCxnSpPr/>
          <p:nvPr/>
        </p:nvCxnSpPr>
        <p:spPr>
          <a:xfrm rot="10800000" flipH="1" flipV="1">
            <a:off x="6780213" y="5559552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18"/>
          <p:cNvCxnSpPr/>
          <p:nvPr/>
        </p:nvCxnSpPr>
        <p:spPr>
          <a:xfrm rot="10800000" flipH="1" flipV="1">
            <a:off x="6781801" y="52578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33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18"/>
          <p:cNvCxnSpPr/>
          <p:nvPr/>
        </p:nvCxnSpPr>
        <p:spPr>
          <a:xfrm rot="10800000" flipH="1" flipV="1">
            <a:off x="6806690" y="4718304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7086600" y="5470525"/>
          <a:ext cx="1924050" cy="420688"/>
        </p:xfrm>
        <a:graphic>
          <a:graphicData uri="http://schemas.openxmlformats.org/presentationml/2006/ole">
            <p:oleObj spid="_x0000_s39945" name="Equation" r:id="rId9" imgW="1511300" imgH="330200" progId="Equation.DSMT4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7086600" y="5105400"/>
          <a:ext cx="1422400" cy="420688"/>
        </p:xfrm>
        <a:graphic>
          <a:graphicData uri="http://schemas.openxmlformats.org/presentationml/2006/ole">
            <p:oleObj spid="_x0000_s39946" name="Equation" r:id="rId10" imgW="1117600" imgH="330200" progId="Equation.DSMT4">
              <p:embed/>
            </p:oleObj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7083425" y="4614863"/>
          <a:ext cx="1309688" cy="420687"/>
        </p:xfrm>
        <a:graphic>
          <a:graphicData uri="http://schemas.openxmlformats.org/presentationml/2006/ole">
            <p:oleObj spid="_x0000_s39948" name="Equation" r:id="rId11" imgW="1028700" imgH="330200" progId="Equation.DSMT4">
              <p:embed/>
            </p:oleObj>
          </a:graphicData>
        </a:graphic>
      </p:graphicFrame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233363" y="27040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A50021"/>
                </a:solidFill>
                <a:latin typeface="Arial Bold"/>
                <a:cs typeface="Arial Bold"/>
              </a:rPr>
              <a:t>Cornell’s</a:t>
            </a: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old"/>
                <a:cs typeface="Arial Bold"/>
              </a:rPr>
              <a:t> Minimal Model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Bold"/>
              <a:cs typeface="Arial Bold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995486" y="4885052"/>
            <a:ext cx="2359025" cy="1754189"/>
          </a:xfrm>
          <a:prstGeom prst="wedgeRoundRectCallout">
            <a:avLst>
              <a:gd name="adj1" fmla="val 56331"/>
              <a:gd name="adj2" fmla="val -14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995487" y="4879337"/>
          <a:ext cx="2359025" cy="1695450"/>
        </p:xfrm>
        <a:graphic>
          <a:graphicData uri="http://schemas.openxmlformats.org/presentationml/2006/ole">
            <p:oleObj spid="_x0000_s39938" name="Equation" r:id="rId12" imgW="1854200" imgH="1333500" progId="Equation.DSMT4">
              <p:embed/>
            </p:oleObj>
          </a:graphicData>
        </a:graphic>
      </p:graphicFrame>
      <p:cxnSp>
        <p:nvCxnSpPr>
          <p:cNvPr id="60" name="Curved Connector 18"/>
          <p:cNvCxnSpPr/>
          <p:nvPr/>
        </p:nvCxnSpPr>
        <p:spPr>
          <a:xfrm rot="10800000">
            <a:off x="1524000" y="55626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33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ular Callout 60"/>
          <p:cNvSpPr/>
          <p:nvPr/>
        </p:nvSpPr>
        <p:spPr>
          <a:xfrm>
            <a:off x="3447255" y="1422397"/>
            <a:ext cx="4401345" cy="1754189"/>
          </a:xfrm>
          <a:prstGeom prst="wedgeRoundRectCallout">
            <a:avLst>
              <a:gd name="adj1" fmla="val 12309"/>
              <a:gd name="adj2" fmla="val 5888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3505200" y="1447800"/>
          <a:ext cx="4348162" cy="1711325"/>
        </p:xfrm>
        <a:graphic>
          <a:graphicData uri="http://schemas.openxmlformats.org/presentationml/2006/ole">
            <p:oleObj spid="_x0000_s39949" name="Equation" r:id="rId13" imgW="3416300" imgH="1346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9" grpId="1" animBg="1"/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nton.MM.OneAP.1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0" y="914400"/>
            <a:ext cx="6767068" cy="5485264"/>
          </a:xfrm>
          <a:prstGeom prst="rect">
            <a:avLst/>
          </a:prstGeom>
        </p:spPr>
      </p:pic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19113" y="5483225"/>
          <a:ext cx="874712" cy="420688"/>
        </p:xfrm>
        <a:graphic>
          <a:graphicData uri="http://schemas.openxmlformats.org/presentationml/2006/ole">
            <p:oleObj spid="_x0000_s230405" name="Equation" r:id="rId4" imgW="685800" imgH="330200" progId="Equation.DSMT4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42799" y="4611688"/>
          <a:ext cx="873125" cy="420687"/>
        </p:xfrm>
        <a:graphic>
          <a:graphicData uri="http://schemas.openxmlformats.org/presentationml/2006/ole">
            <p:oleObj spid="_x0000_s230409" name="Equation" r:id="rId5" imgW="685800" imgH="33020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0700" y="5118100"/>
          <a:ext cx="889000" cy="420688"/>
        </p:xfrm>
        <a:graphic>
          <a:graphicData uri="http://schemas.openxmlformats.org/presentationml/2006/ole">
            <p:oleObj spid="_x0000_s230406" name="Equation" r:id="rId6" imgW="698500" imgH="330200" progId="Equation.DSMT4">
              <p:embed/>
            </p:oleObj>
          </a:graphicData>
        </a:graphic>
      </p:graphicFrame>
      <p:sp>
        <p:nvSpPr>
          <p:cNvPr id="52" name="Rectangle 51"/>
          <p:cNvSpPr/>
          <p:nvPr/>
        </p:nvSpPr>
        <p:spPr>
          <a:xfrm>
            <a:off x="1536192" y="1295400"/>
            <a:ext cx="402675" cy="3505200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7048" y="5742432"/>
            <a:ext cx="5270499" cy="45719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6192" y="5410200"/>
            <a:ext cx="5270500" cy="326897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800600"/>
            <a:ext cx="5270500" cy="609600"/>
          </a:xfrm>
          <a:prstGeom prst="rect">
            <a:avLst/>
          </a:prstGeom>
          <a:solidFill>
            <a:schemeClr val="accent4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18"/>
          <p:cNvCxnSpPr/>
          <p:nvPr/>
        </p:nvCxnSpPr>
        <p:spPr>
          <a:xfrm rot="10800000">
            <a:off x="1519238" y="52578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8"/>
          <p:cNvCxnSpPr/>
          <p:nvPr/>
        </p:nvCxnSpPr>
        <p:spPr>
          <a:xfrm rot="10800000">
            <a:off x="1527048" y="4719003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18"/>
          <p:cNvCxnSpPr/>
          <p:nvPr/>
        </p:nvCxnSpPr>
        <p:spPr>
          <a:xfrm rot="10800000" flipH="1" flipV="1">
            <a:off x="6780213" y="5559552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18"/>
          <p:cNvCxnSpPr/>
          <p:nvPr/>
        </p:nvCxnSpPr>
        <p:spPr>
          <a:xfrm rot="10800000" flipH="1" flipV="1">
            <a:off x="6781801" y="52578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33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18"/>
          <p:cNvCxnSpPr/>
          <p:nvPr/>
        </p:nvCxnSpPr>
        <p:spPr>
          <a:xfrm rot="10800000" flipH="1" flipV="1">
            <a:off x="6806690" y="4718304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7086600" y="5470525"/>
          <a:ext cx="1924050" cy="420688"/>
        </p:xfrm>
        <a:graphic>
          <a:graphicData uri="http://schemas.openxmlformats.org/presentationml/2006/ole">
            <p:oleObj spid="_x0000_s230407" name="Equation" r:id="rId7" imgW="1511300" imgH="330200" progId="Equation.DSMT4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7086600" y="5105400"/>
          <a:ext cx="1422400" cy="420688"/>
        </p:xfrm>
        <a:graphic>
          <a:graphicData uri="http://schemas.openxmlformats.org/presentationml/2006/ole">
            <p:oleObj spid="_x0000_s230408" name="Equation" r:id="rId8" imgW="1117600" imgH="330200" progId="Equation.DSMT4">
              <p:embed/>
            </p:oleObj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7083425" y="4614863"/>
          <a:ext cx="1309688" cy="420687"/>
        </p:xfrm>
        <a:graphic>
          <a:graphicData uri="http://schemas.openxmlformats.org/presentationml/2006/ole">
            <p:oleObj spid="_x0000_s230410" name="Equation" r:id="rId9" imgW="1028700" imgH="330200" progId="Equation.DSMT4">
              <p:embed/>
            </p:oleObj>
          </a:graphicData>
        </a:graphic>
      </p:graphicFrame>
      <p:cxnSp>
        <p:nvCxnSpPr>
          <p:cNvPr id="60" name="Curved Connector 18"/>
          <p:cNvCxnSpPr/>
          <p:nvPr/>
        </p:nvCxnSpPr>
        <p:spPr>
          <a:xfrm rot="10800000">
            <a:off x="1524000" y="55626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33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18"/>
          <p:cNvCxnSpPr/>
          <p:nvPr/>
        </p:nvCxnSpPr>
        <p:spPr>
          <a:xfrm rot="16200000">
            <a:off x="1929606" y="1190784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0412" name="Object 12"/>
          <p:cNvGraphicFramePr>
            <a:graphicFrameLocks noChangeAspect="1"/>
          </p:cNvGraphicFramePr>
          <p:nvPr/>
        </p:nvGraphicFramePr>
        <p:xfrm>
          <a:off x="1114425" y="914400"/>
          <a:ext cx="857250" cy="420688"/>
        </p:xfrm>
        <a:graphic>
          <a:graphicData uri="http://schemas.openxmlformats.org/presentationml/2006/ole">
            <p:oleObj spid="_x0000_s230412" name="Equation" r:id="rId10" imgW="673100" imgH="330200" progId="Equation.DSMT4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1930400" y="1295400"/>
            <a:ext cx="4855633" cy="3505200"/>
          </a:xfrm>
          <a:prstGeom prst="rect">
            <a:avLst/>
          </a:prstGeom>
          <a:solidFill>
            <a:srgbClr val="C4BD97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42799" y="270405"/>
            <a:ext cx="78565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A50021"/>
                </a:solidFill>
                <a:latin typeface="Arial Bold"/>
                <a:cs typeface="Arial Bold"/>
              </a:rPr>
              <a:t>Partition with Respect to </a:t>
            </a:r>
            <a:r>
              <a:rPr lang="en-US" sz="3200" b="1" kern="0" dirty="0" err="1" smtClean="0">
                <a:solidFill>
                  <a:srgbClr val="A50021"/>
                </a:solidFill>
                <a:latin typeface="Arial Bold"/>
                <a:cs typeface="Arial Bold"/>
              </a:rPr>
              <a:t>v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Bold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nton.MM.OneAP.1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0" y="914400"/>
            <a:ext cx="6767068" cy="548526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30400" y="1295400"/>
            <a:ext cx="4855633" cy="3505200"/>
          </a:xfrm>
          <a:prstGeom prst="rect">
            <a:avLst/>
          </a:prstGeom>
          <a:solidFill>
            <a:srgbClr val="C4BD97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19113" y="5483225"/>
          <a:ext cx="874712" cy="420688"/>
        </p:xfrm>
        <a:graphic>
          <a:graphicData uri="http://schemas.openxmlformats.org/presentationml/2006/ole">
            <p:oleObj spid="_x0000_s229381" name="Equation" r:id="rId4" imgW="685800" imgH="330200" progId="Equation.DSMT4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42799" y="4611688"/>
          <a:ext cx="873125" cy="420687"/>
        </p:xfrm>
        <a:graphic>
          <a:graphicData uri="http://schemas.openxmlformats.org/presentationml/2006/ole">
            <p:oleObj spid="_x0000_s229385" name="Equation" r:id="rId5" imgW="685800" imgH="33020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520700" y="5118100"/>
          <a:ext cx="889000" cy="420688"/>
        </p:xfrm>
        <a:graphic>
          <a:graphicData uri="http://schemas.openxmlformats.org/presentationml/2006/ole">
            <p:oleObj spid="_x0000_s229382" name="Equation" r:id="rId6" imgW="698500" imgH="3302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527048" y="5742432"/>
            <a:ext cx="5270499" cy="45719"/>
          </a:xfrm>
          <a:prstGeom prst="rect">
            <a:avLst/>
          </a:prstGeom>
          <a:solidFill>
            <a:schemeClr val="accent6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36192" y="5410200"/>
            <a:ext cx="5270500" cy="326897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800600"/>
            <a:ext cx="5270500" cy="609600"/>
          </a:xfrm>
          <a:prstGeom prst="rect">
            <a:avLst/>
          </a:prstGeom>
          <a:solidFill>
            <a:schemeClr val="accent4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18"/>
          <p:cNvCxnSpPr/>
          <p:nvPr/>
        </p:nvCxnSpPr>
        <p:spPr>
          <a:xfrm rot="10800000">
            <a:off x="1519238" y="52578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18"/>
          <p:cNvCxnSpPr/>
          <p:nvPr/>
        </p:nvCxnSpPr>
        <p:spPr>
          <a:xfrm rot="10800000">
            <a:off x="1527048" y="4719003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18"/>
          <p:cNvCxnSpPr/>
          <p:nvPr/>
        </p:nvCxnSpPr>
        <p:spPr>
          <a:xfrm rot="10800000" flipH="1" flipV="1">
            <a:off x="6780213" y="5559552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18"/>
          <p:cNvCxnSpPr/>
          <p:nvPr/>
        </p:nvCxnSpPr>
        <p:spPr>
          <a:xfrm rot="10800000" flipH="1" flipV="1">
            <a:off x="6781801" y="52578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33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18"/>
          <p:cNvCxnSpPr/>
          <p:nvPr/>
        </p:nvCxnSpPr>
        <p:spPr>
          <a:xfrm rot="10800000" flipH="1" flipV="1">
            <a:off x="6806690" y="4718304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604A7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7086600" y="5470525"/>
          <a:ext cx="1924050" cy="420688"/>
        </p:xfrm>
        <a:graphic>
          <a:graphicData uri="http://schemas.openxmlformats.org/presentationml/2006/ole">
            <p:oleObj spid="_x0000_s229383" name="Equation" r:id="rId7" imgW="1511300" imgH="330200" progId="Equation.DSMT4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7086600" y="5105400"/>
          <a:ext cx="1422400" cy="420688"/>
        </p:xfrm>
        <a:graphic>
          <a:graphicData uri="http://schemas.openxmlformats.org/presentationml/2006/ole">
            <p:oleObj spid="_x0000_s229384" name="Equation" r:id="rId8" imgW="1117600" imgH="330200" progId="Equation.DSMT4">
              <p:embed/>
            </p:oleObj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7083425" y="4614863"/>
          <a:ext cx="1309688" cy="420687"/>
        </p:xfrm>
        <a:graphic>
          <a:graphicData uri="http://schemas.openxmlformats.org/presentationml/2006/ole">
            <p:oleObj spid="_x0000_s229386" name="Equation" r:id="rId9" imgW="1028700" imgH="330200" progId="Equation.DSMT4">
              <p:embed/>
            </p:oleObj>
          </a:graphicData>
        </a:graphic>
      </p:graphicFrame>
      <p:cxnSp>
        <p:nvCxnSpPr>
          <p:cNvPr id="60" name="Curved Connector 18"/>
          <p:cNvCxnSpPr/>
          <p:nvPr/>
        </p:nvCxnSpPr>
        <p:spPr>
          <a:xfrm rot="10800000">
            <a:off x="1524000" y="5562600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3333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536192" y="1295400"/>
            <a:ext cx="402675" cy="3505200"/>
          </a:xfrm>
          <a:prstGeom prst="rect">
            <a:avLst/>
          </a:prstGeom>
          <a:solidFill>
            <a:schemeClr val="accent3">
              <a:lumMod val="7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urved Connector 18"/>
          <p:cNvCxnSpPr/>
          <p:nvPr/>
        </p:nvCxnSpPr>
        <p:spPr>
          <a:xfrm rot="16200000">
            <a:off x="1929606" y="1190784"/>
            <a:ext cx="1588" cy="207644"/>
          </a:xfrm>
          <a:prstGeom prst="bentConnector3">
            <a:avLst>
              <a:gd name="adj1" fmla="val 14395466"/>
            </a:avLst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1114425" y="914400"/>
          <a:ext cx="857250" cy="420688"/>
        </p:xfrm>
        <a:graphic>
          <a:graphicData uri="http://schemas.openxmlformats.org/presentationml/2006/ole">
            <p:oleObj spid="_x0000_s229388" name="Equation" r:id="rId10" imgW="673100" imgH="330200" progId="Equation.DSMT4">
              <p:embed/>
            </p:oleObj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1114425" y="1777734"/>
            <a:ext cx="4401345" cy="1754189"/>
            <a:chOff x="591787" y="2048400"/>
            <a:chExt cx="4401345" cy="1754189"/>
          </a:xfrm>
        </p:grpSpPr>
        <p:sp>
          <p:nvSpPr>
            <p:cNvPr id="61" name="Rounded Rectangular Callout 60"/>
            <p:cNvSpPr/>
            <p:nvPr/>
          </p:nvSpPr>
          <p:spPr>
            <a:xfrm>
              <a:off x="591787" y="2048400"/>
              <a:ext cx="4401345" cy="1754189"/>
            </a:xfrm>
            <a:prstGeom prst="wedgeRoundRectCallout">
              <a:avLst>
                <a:gd name="adj1" fmla="val -37321"/>
                <a:gd name="adj2" fmla="val 54053"/>
                <a:gd name="adj3" fmla="val 1666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591787" y="2091264"/>
            <a:ext cx="4348162" cy="1711325"/>
          </p:xfrm>
          <a:graphic>
            <a:graphicData uri="http://schemas.openxmlformats.org/presentationml/2006/ole">
              <p:oleObj spid="_x0000_s229387" name="Equation" r:id="rId11" imgW="3416300" imgH="1346200" progId="Equation.DSMT4">
                <p:embed/>
              </p:oleObj>
            </a:graphicData>
          </a:graphic>
        </p:graphicFrame>
      </p:grpSp>
      <p:sp>
        <p:nvSpPr>
          <p:cNvPr id="35" name="Rounded Rectangular Callout 34"/>
          <p:cNvSpPr/>
          <p:nvPr/>
        </p:nvSpPr>
        <p:spPr>
          <a:xfrm>
            <a:off x="4177505" y="2654828"/>
            <a:ext cx="2630773" cy="1754189"/>
          </a:xfrm>
          <a:prstGeom prst="wedgeRoundRectCallout">
            <a:avLst>
              <a:gd name="adj1" fmla="val -23471"/>
              <a:gd name="adj2" fmla="val 58397"/>
              <a:gd name="adj3" fmla="val 16667"/>
            </a:avLst>
          </a:prstGeom>
          <a:solidFill>
            <a:srgbClr val="C4BD9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9389" name="Object 13"/>
          <p:cNvGraphicFramePr>
            <a:graphicFrameLocks noChangeAspect="1"/>
          </p:cNvGraphicFramePr>
          <p:nvPr/>
        </p:nvGraphicFramePr>
        <p:xfrm>
          <a:off x="4177505" y="2697692"/>
          <a:ext cx="2570163" cy="1711325"/>
        </p:xfrm>
        <a:graphic>
          <a:graphicData uri="http://schemas.openxmlformats.org/presentationml/2006/ole">
            <p:oleObj spid="_x0000_s229389" name="Equation" r:id="rId12" imgW="2019300" imgH="1346200" progId="Equation.DSMT4">
              <p:embed/>
            </p:oleObj>
          </a:graphicData>
        </a:graphic>
      </p:graphicFrame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542799" y="270405"/>
            <a:ext cx="785653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A50021"/>
                </a:solidFill>
                <a:latin typeface="Arial Bold"/>
                <a:cs typeface="Arial Bold"/>
              </a:rPr>
              <a:t>Partition with Respect to </a:t>
            </a:r>
            <a:r>
              <a:rPr lang="en-US" sz="3200" b="1" kern="0" dirty="0" err="1" smtClean="0">
                <a:solidFill>
                  <a:srgbClr val="A50021"/>
                </a:solidFill>
                <a:latin typeface="Arial Bold"/>
                <a:cs typeface="Arial Bold"/>
              </a:rPr>
              <a:t>v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Bold"/>
              <a:cs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enton.MM.splitOn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8490" y="1191439"/>
            <a:ext cx="10091090" cy="494661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Superposed Action Potentials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920490" y="6310312"/>
          <a:ext cx="874712" cy="420688"/>
        </p:xfrm>
        <a:graphic>
          <a:graphicData uri="http://schemas.openxmlformats.org/presentationml/2006/ole">
            <p:oleObj spid="_x0000_s45061" name="Equation" r:id="rId3" imgW="685800" imgH="33020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635000" y="5049837"/>
          <a:ext cx="889000" cy="420688"/>
        </p:xfrm>
        <a:graphic>
          <a:graphicData uri="http://schemas.openxmlformats.org/presentationml/2006/ole">
            <p:oleObj spid="_x0000_s45062" name="Equation" r:id="rId4" imgW="698500" imgH="330200" progId="Equation.DSMT4">
              <p:embed/>
            </p:oleObj>
          </a:graphicData>
        </a:graphic>
      </p:graphicFrame>
      <p:sp>
        <p:nvSpPr>
          <p:cNvPr id="43" name="Rounded Rectangular Callout 42"/>
          <p:cNvSpPr/>
          <p:nvPr/>
        </p:nvSpPr>
        <p:spPr>
          <a:xfrm>
            <a:off x="318578" y="2545335"/>
            <a:ext cx="2601912" cy="1754189"/>
          </a:xfrm>
          <a:prstGeom prst="wedgeRoundRectCallout">
            <a:avLst>
              <a:gd name="adj1" fmla="val -20833"/>
              <a:gd name="adj2" fmla="val 5019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604A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342391" y="2538987"/>
          <a:ext cx="2554287" cy="1695450"/>
        </p:xfrm>
        <a:graphic>
          <a:graphicData uri="http://schemas.openxmlformats.org/presentationml/2006/ole">
            <p:oleObj spid="_x0000_s45060" name="Equation" r:id="rId5" imgW="2006600" imgH="1333500" progId="Equation.DSMT4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231764" y="4379912"/>
          <a:ext cx="873125" cy="420688"/>
        </p:xfrm>
        <a:graphic>
          <a:graphicData uri="http://schemas.openxmlformats.org/presentationml/2006/ole">
            <p:oleObj spid="_x0000_s45063" name="Equation" r:id="rId6" imgW="685800" imgH="330200" progId="Equation.DSMT4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558666" y="3807459"/>
          <a:ext cx="839787" cy="420688"/>
        </p:xfrm>
        <a:graphic>
          <a:graphicData uri="http://schemas.openxmlformats.org/presentationml/2006/ole">
            <p:oleObj spid="_x0000_s45064" name="Equation" r:id="rId7" imgW="660400" imgH="330200" progId="Equation.DSMT4">
              <p:embed/>
            </p:oleObj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3795202" y="2840567"/>
          <a:ext cx="873125" cy="420687"/>
        </p:xfrm>
        <a:graphic>
          <a:graphicData uri="http://schemas.openxmlformats.org/presentationml/2006/ole">
            <p:oleObj spid="_x0000_s45065" name="Equation" r:id="rId8" imgW="685800" imgH="330200" progId="Equation.DSMT4">
              <p:embed/>
            </p:oleObj>
          </a:graphicData>
        </a:graphic>
      </p:graphicFrame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233363" y="27040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HA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for the Model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2017554" y="1086378"/>
            <a:ext cx="4401345" cy="1754189"/>
          </a:xfrm>
          <a:prstGeom prst="wedgeRoundRectCallout">
            <a:avLst>
              <a:gd name="adj1" fmla="val 12309"/>
              <a:gd name="adj2" fmla="val 509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2075499" y="1111781"/>
          <a:ext cx="4348162" cy="1711325"/>
        </p:xfrm>
        <a:graphic>
          <a:graphicData uri="http://schemas.openxmlformats.org/presentationml/2006/ole">
            <p:oleObj spid="_x0000_s45066" name="Equation" r:id="rId9" imgW="3416300" imgH="1346200" progId="Equation.DSMT4">
              <p:embed/>
            </p:oleObj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4088448" y="5082162"/>
            <a:ext cx="2335213" cy="16488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088448" y="5035550"/>
          <a:ext cx="2359025" cy="1695450"/>
        </p:xfrm>
        <a:graphic>
          <a:graphicData uri="http://schemas.openxmlformats.org/presentationml/2006/ole">
            <p:oleObj spid="_x0000_s45058" name="Equation" r:id="rId10" imgW="1854200" imgH="1333500" progId="Equation.DSMT4">
              <p:embed/>
            </p:oleObj>
          </a:graphicData>
        </a:graphic>
      </p:graphicFrame>
      <p:cxnSp>
        <p:nvCxnSpPr>
          <p:cNvPr id="75" name="Shape 74"/>
          <p:cNvCxnSpPr/>
          <p:nvPr/>
        </p:nvCxnSpPr>
        <p:spPr>
          <a:xfrm rot="10800000">
            <a:off x="987073" y="4299524"/>
            <a:ext cx="632462" cy="683956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flipV="1">
            <a:off x="987072" y="1638301"/>
            <a:ext cx="1030483" cy="907034"/>
          </a:xfrm>
          <a:prstGeom prst="bentConnector3">
            <a:avLst>
              <a:gd name="adj1" fmla="val -53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6200000" flipH="1">
            <a:off x="6255759" y="1805676"/>
            <a:ext cx="948267" cy="621982"/>
          </a:xfrm>
          <a:prstGeom prst="bentConnector3">
            <a:avLst>
              <a:gd name="adj1" fmla="val 1"/>
            </a:avLst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7093743" y="1503363"/>
          <a:ext cx="646112" cy="987425"/>
        </p:xfrm>
        <a:graphic>
          <a:graphicData uri="http://schemas.openxmlformats.org/presentationml/2006/ole">
            <p:oleObj spid="_x0000_s45068" name="Equation" r:id="rId11" imgW="508000" imgH="774700" progId="Equation.DSMT4">
              <p:embed/>
            </p:oleObj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5521610" y="2590800"/>
            <a:ext cx="2570163" cy="1711325"/>
          </a:xfrm>
          <a:prstGeom prst="roundRect">
            <a:avLst/>
          </a:prstGeom>
          <a:solidFill>
            <a:srgbClr val="C4BD9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5521610" y="2590800"/>
          <a:ext cx="2570163" cy="1711325"/>
        </p:xfrm>
        <a:graphic>
          <a:graphicData uri="http://schemas.openxmlformats.org/presentationml/2006/ole">
            <p:oleObj spid="_x0000_s45067" name="Equation" r:id="rId12" imgW="2019300" imgH="1346200" progId="Equation.DSMT4">
              <p:embed/>
            </p:oleObj>
          </a:graphicData>
        </a:graphic>
      </p:graphicFrame>
      <p:cxnSp>
        <p:nvCxnSpPr>
          <p:cNvPr id="103" name="Shape 102"/>
          <p:cNvCxnSpPr/>
          <p:nvPr/>
        </p:nvCxnSpPr>
        <p:spPr>
          <a:xfrm>
            <a:off x="4061904" y="4840321"/>
            <a:ext cx="1145096" cy="24184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0800000">
            <a:off x="2920490" y="3261254"/>
            <a:ext cx="2601120" cy="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536192" y="4234437"/>
            <a:ext cx="2525712" cy="16954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1619535" y="4234437"/>
          <a:ext cx="2359025" cy="1695450"/>
        </p:xfrm>
        <a:graphic>
          <a:graphicData uri="http://schemas.openxmlformats.org/presentationml/2006/ole">
            <p:oleObj spid="_x0000_s45059" name="Equation" r:id="rId13" imgW="1854200" imgH="1333500" progId="Equation.DSMT4">
              <p:embed/>
            </p:oleObj>
          </a:graphicData>
        </a:graphic>
      </p:graphicFrame>
      <p:cxnSp>
        <p:nvCxnSpPr>
          <p:cNvPr id="70" name="Elbow Connector 69"/>
          <p:cNvCxnSpPr/>
          <p:nvPr/>
        </p:nvCxnSpPr>
        <p:spPr>
          <a:xfrm rot="16200000" flipV="1">
            <a:off x="3227434" y="5437364"/>
            <a:ext cx="341947" cy="1326992"/>
          </a:xfrm>
          <a:prstGeom prst="bentConnector3">
            <a:avLst>
              <a:gd name="adj1" fmla="val 17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hape 99"/>
          <p:cNvCxnSpPr/>
          <p:nvPr/>
        </p:nvCxnSpPr>
        <p:spPr>
          <a:xfrm>
            <a:off x="2920490" y="3833906"/>
            <a:ext cx="528099" cy="394241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326674" y="1503363"/>
          <a:ext cx="646113" cy="987425"/>
        </p:xfrm>
        <a:graphic>
          <a:graphicData uri="http://schemas.openxmlformats.org/presentationml/2006/ole">
            <p:oleObj spid="_x0000_s45069" name="Equation" r:id="rId14" imgW="508000" imgH="774700" progId="Equation.DSMT4">
              <p:embed/>
            </p:oleObj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rot="10800000">
            <a:off x="6418900" y="5885467"/>
            <a:ext cx="667701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mSwitch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0300" y="876301"/>
            <a:ext cx="11252200" cy="64897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66813" y="1625600"/>
          <a:ext cx="4786312" cy="1577975"/>
        </p:xfrm>
        <a:graphic>
          <a:graphicData uri="http://schemas.openxmlformats.org/presentationml/2006/ole">
            <p:oleObj spid="_x0000_s67586" name="Equation" r:id="rId4" imgW="2463800" imgH="812800" progId="Equation.DSMT4">
              <p:embed/>
            </p:oleObj>
          </a:graphicData>
        </a:graphic>
      </p:graphicFrame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2921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A50021"/>
                </a:solidFill>
              </a:rPr>
              <a:t>Analysis of </a:t>
            </a:r>
            <a:r>
              <a:rPr lang="en-US" sz="3200" b="1" dirty="0" err="1" smtClean="0">
                <a:solidFill>
                  <a:srgbClr val="A50021"/>
                </a:solidFill>
              </a:rPr>
              <a:t>Sigmoidal</a:t>
            </a:r>
            <a:r>
              <a:rPr lang="en-US" sz="3200" b="1" dirty="0" smtClean="0">
                <a:solidFill>
                  <a:srgbClr val="A50021"/>
                </a:solidFill>
              </a:rPr>
              <a:t> Switching</a:t>
            </a:r>
            <a:endParaRPr lang="en-US" sz="3200" b="1" dirty="0">
              <a:solidFill>
                <a:srgbClr val="A5002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38328" y="3502152"/>
            <a:ext cx="8723376" cy="3052636"/>
            <a:chOff x="338328" y="3502152"/>
            <a:chExt cx="8723376" cy="3052636"/>
          </a:xfrm>
        </p:grpSpPr>
        <p:cxnSp>
          <p:nvCxnSpPr>
            <p:cNvPr id="12" name="Straight Connector 11"/>
            <p:cNvCxnSpPr/>
            <p:nvPr/>
          </p:nvCxnSpPr>
          <p:spPr>
            <a:xfrm rot="10800000" flipV="1">
              <a:off x="2953512" y="3502152"/>
              <a:ext cx="6108192" cy="305104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38328" y="6553200"/>
              <a:ext cx="2633472" cy="158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338328" y="1371600"/>
            <a:ext cx="8723376" cy="5149661"/>
            <a:chOff x="338328" y="1371600"/>
            <a:chExt cx="8723376" cy="5149661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H="1">
              <a:off x="-1963419" y="3950208"/>
              <a:ext cx="5120640" cy="1"/>
            </a:xfrm>
            <a:prstGeom prst="line">
              <a:avLst/>
            </a:prstGeom>
            <a:ln w="12700">
              <a:solidFill>
                <a:srgbClr val="99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5216" y="1371600"/>
              <a:ext cx="8476488" cy="1588"/>
            </a:xfrm>
            <a:prstGeom prst="line">
              <a:avLst/>
            </a:prstGeom>
            <a:ln w="12700">
              <a:solidFill>
                <a:srgbClr val="99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8328" y="6519673"/>
              <a:ext cx="258574" cy="1588"/>
            </a:xfrm>
            <a:prstGeom prst="line">
              <a:avLst/>
            </a:prstGeom>
            <a:ln w="12700">
              <a:solidFill>
                <a:srgbClr val="99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1166813" y="3352800"/>
          <a:ext cx="4983162" cy="639763"/>
        </p:xfrm>
        <a:graphic>
          <a:graphicData uri="http://schemas.openxmlformats.org/presentationml/2006/ole">
            <p:oleObj spid="_x0000_s67590" name="Equation" r:id="rId5" imgW="2565400" imgH="330200" progId="Equation.DSMT4">
              <p:embed/>
            </p:oleObj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1368425" y="3890963"/>
          <a:ext cx="3009900" cy="641350"/>
        </p:xfrm>
        <a:graphic>
          <a:graphicData uri="http://schemas.openxmlformats.org/presentationml/2006/ole">
            <p:oleObj spid="_x0000_s67591" name="Equation" r:id="rId6" imgW="1549400" imgH="330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nton.MM.tsoTanh.dsRa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8491" y="1371600"/>
            <a:ext cx="10045001" cy="4766452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Superposed Action Potentials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/>
          <p:cNvCxnSpPr/>
          <p:nvPr/>
        </p:nvCxnSpPr>
        <p:spPr>
          <a:xfrm rot="10800000" flipV="1">
            <a:off x="3006088" y="3038474"/>
            <a:ext cx="2743200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hape 48"/>
          <p:cNvCxnSpPr/>
          <p:nvPr/>
        </p:nvCxnSpPr>
        <p:spPr>
          <a:xfrm>
            <a:off x="5878515" y="4616484"/>
            <a:ext cx="1145096" cy="241841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V="1">
            <a:off x="5522832" y="5442127"/>
            <a:ext cx="341947" cy="1326992"/>
          </a:xfrm>
          <a:prstGeom prst="bentConnector3">
            <a:avLst>
              <a:gd name="adj1" fmla="val 17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/>
          <p:nvPr/>
        </p:nvCxnSpPr>
        <p:spPr>
          <a:xfrm>
            <a:off x="2420840" y="3330034"/>
            <a:ext cx="1145096" cy="241841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990213" y="5646738"/>
          <a:ext cx="906463" cy="420687"/>
        </p:xfrm>
        <a:graphic>
          <a:graphicData uri="http://schemas.openxmlformats.org/presentationml/2006/ole">
            <p:oleObj spid="_x0000_s59397" name="Equation" r:id="rId3" imgW="711200" imgH="33020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643888" y="4257675"/>
          <a:ext cx="711200" cy="290513"/>
        </p:xfrm>
        <a:graphic>
          <a:graphicData uri="http://schemas.openxmlformats.org/presentationml/2006/ole">
            <p:oleObj spid="_x0000_s59398" name="Equation" r:id="rId4" imgW="558800" imgH="228600" progId="Equation.DSMT4">
              <p:embed/>
            </p:oleObj>
          </a:graphicData>
        </a:graphic>
      </p:graphicFrame>
      <p:sp>
        <p:nvSpPr>
          <p:cNvPr id="43" name="Rounded Rectangular Callout 42"/>
          <p:cNvSpPr/>
          <p:nvPr/>
        </p:nvSpPr>
        <p:spPr>
          <a:xfrm>
            <a:off x="415288" y="2247367"/>
            <a:ext cx="2601912" cy="1754189"/>
          </a:xfrm>
          <a:prstGeom prst="wedgeRoundRectCallout">
            <a:avLst>
              <a:gd name="adj1" fmla="val -20833"/>
              <a:gd name="adj2" fmla="val 5019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604A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439101" y="2241019"/>
          <a:ext cx="2554287" cy="1695450"/>
        </p:xfrm>
        <a:graphic>
          <a:graphicData uri="http://schemas.openxmlformats.org/presentationml/2006/ole">
            <p:oleObj spid="_x0000_s59396" name="Equation" r:id="rId5" imgW="2006600" imgH="1333500" progId="Equation.DSMT4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251325" y="3581400"/>
          <a:ext cx="904875" cy="420688"/>
        </p:xfrm>
        <a:graphic>
          <a:graphicData uri="http://schemas.openxmlformats.org/presentationml/2006/ole">
            <p:oleObj spid="_x0000_s59399" name="Equation" r:id="rId6" imgW="711200" imgH="330200" progId="Equation.DSMT4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691888" y="3114675"/>
          <a:ext cx="839787" cy="420688"/>
        </p:xfrm>
        <a:graphic>
          <a:graphicData uri="http://schemas.openxmlformats.org/presentationml/2006/ole">
            <p:oleObj spid="_x0000_s59400" name="Equation" r:id="rId7" imgW="660400" imgH="330200" progId="Equation.DSMT4">
              <p:embed/>
            </p:oleObj>
          </a:graphicData>
        </a:graphic>
      </p:graphicFrame>
      <p:graphicFrame>
        <p:nvGraphicFramePr>
          <p:cNvPr id="39948" name="Object 12"/>
          <p:cNvGraphicFramePr>
            <a:graphicFrameLocks noChangeAspect="1"/>
          </p:cNvGraphicFramePr>
          <p:nvPr/>
        </p:nvGraphicFramePr>
        <p:xfrm>
          <a:off x="4149088" y="2657475"/>
          <a:ext cx="873125" cy="420687"/>
        </p:xfrm>
        <a:graphic>
          <a:graphicData uri="http://schemas.openxmlformats.org/presentationml/2006/ole">
            <p:oleObj spid="_x0000_s59401" name="Equation" r:id="rId8" imgW="685800" imgH="330200" progId="Equation.DSMT4">
              <p:embed/>
            </p:oleObj>
          </a:graphicData>
        </a:graphic>
      </p:graphicFrame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04800" y="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A50021"/>
                </a:solidFill>
              </a:rPr>
              <a:t>Current HA of Cornell’s Model</a:t>
            </a:r>
            <a:endParaRPr lang="en-US" sz="3200" b="1" kern="0" dirty="0">
              <a:solidFill>
                <a:srgbClr val="A50021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2228055" y="888997"/>
            <a:ext cx="4401345" cy="1754189"/>
          </a:xfrm>
          <a:prstGeom prst="wedgeRoundRectCallout">
            <a:avLst>
              <a:gd name="adj1" fmla="val 12309"/>
              <a:gd name="adj2" fmla="val 5019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2286000" y="898525"/>
          <a:ext cx="4348163" cy="1743075"/>
        </p:xfrm>
        <a:graphic>
          <a:graphicData uri="http://schemas.openxmlformats.org/presentationml/2006/ole">
            <p:oleObj spid="_x0000_s59402" name="Equation" r:id="rId9" imgW="3416300" imgH="1371600" progId="Equation.DSMT4">
              <p:embed/>
            </p:oleObj>
          </a:graphicData>
        </a:graphic>
      </p:graphicFrame>
      <p:cxnSp>
        <p:nvCxnSpPr>
          <p:cNvPr id="75" name="Shape 74"/>
          <p:cNvCxnSpPr/>
          <p:nvPr/>
        </p:nvCxnSpPr>
        <p:spPr>
          <a:xfrm rot="10800000">
            <a:off x="1242057" y="4007391"/>
            <a:ext cx="632462" cy="683956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/>
          <p:nvPr/>
        </p:nvCxnSpPr>
        <p:spPr>
          <a:xfrm flipV="1">
            <a:off x="1197572" y="1340333"/>
            <a:ext cx="1030483" cy="907034"/>
          </a:xfrm>
          <a:prstGeom prst="bentConnector3">
            <a:avLst>
              <a:gd name="adj1" fmla="val -53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6200000" flipH="1">
            <a:off x="6466260" y="1608295"/>
            <a:ext cx="948267" cy="621982"/>
          </a:xfrm>
          <a:prstGeom prst="bentConnector3">
            <a:avLst>
              <a:gd name="adj1" fmla="val 1"/>
            </a:avLst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7297101" y="1250419"/>
          <a:ext cx="646112" cy="987425"/>
        </p:xfrm>
        <a:graphic>
          <a:graphicData uri="http://schemas.openxmlformats.org/presentationml/2006/ole">
            <p:oleObj spid="_x0000_s59404" name="Equation" r:id="rId10" imgW="508000" imgH="774700" progId="Equation.DSMT4">
              <p:embed/>
            </p:oleObj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5486400" y="2393419"/>
            <a:ext cx="2895599" cy="171132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5643562" y="2362200"/>
          <a:ext cx="2617788" cy="1744663"/>
        </p:xfrm>
        <a:graphic>
          <a:graphicData uri="http://schemas.openxmlformats.org/presentationml/2006/ole">
            <p:oleObj spid="_x0000_s59403" name="Equation" r:id="rId11" imgW="2057400" imgH="1371600" progId="Equation.DSMT4">
              <p:embed/>
            </p:oleObj>
          </a:graphicData>
        </a:graphic>
      </p:graphicFrame>
      <p:cxnSp>
        <p:nvCxnSpPr>
          <p:cNvPr id="103" name="Shape 102"/>
          <p:cNvCxnSpPr/>
          <p:nvPr/>
        </p:nvCxnSpPr>
        <p:spPr>
          <a:xfrm>
            <a:off x="3850641" y="3996828"/>
            <a:ext cx="1145096" cy="241841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622583" y="3571344"/>
            <a:ext cx="2525712" cy="16954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1939288" y="3571875"/>
          <a:ext cx="1890713" cy="1695450"/>
        </p:xfrm>
        <a:graphic>
          <a:graphicData uri="http://schemas.openxmlformats.org/presentationml/2006/ole">
            <p:oleObj spid="_x0000_s59395" name="Equation" r:id="rId12" imgW="1485900" imgH="1333500" progId="Equation.DSMT4">
              <p:embed/>
            </p:oleObj>
          </a:graphicData>
        </a:graphic>
      </p:graphicFrame>
      <p:cxnSp>
        <p:nvCxnSpPr>
          <p:cNvPr id="70" name="Elbow Connector 69"/>
          <p:cNvCxnSpPr/>
          <p:nvPr/>
        </p:nvCxnSpPr>
        <p:spPr>
          <a:xfrm rot="16200000" flipV="1">
            <a:off x="3313825" y="4774271"/>
            <a:ext cx="341947" cy="1326992"/>
          </a:xfrm>
          <a:prstGeom prst="bentConnector3">
            <a:avLst>
              <a:gd name="adj1" fmla="val 17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515301" y="1174219"/>
          <a:ext cx="646113" cy="987425"/>
        </p:xfrm>
        <a:graphic>
          <a:graphicData uri="http://schemas.openxmlformats.org/presentationml/2006/ole">
            <p:oleObj spid="_x0000_s59405" name="Equation" r:id="rId13" imgW="508000" imgH="774700" progId="Equation.DSMT4">
              <p:embed/>
            </p:oleObj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3791901" y="4268831"/>
            <a:ext cx="2335213" cy="1648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949700" y="4181475"/>
          <a:ext cx="1970088" cy="1695450"/>
        </p:xfrm>
        <a:graphic>
          <a:graphicData uri="http://schemas.openxmlformats.org/presentationml/2006/ole">
            <p:oleObj spid="_x0000_s59406" name="Equation" r:id="rId14" imgW="1549400" imgH="1333500" progId="Equation.DSMT4">
              <p:embed/>
            </p:oleObj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5999162" y="4847212"/>
            <a:ext cx="2382838" cy="16488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096000" y="4800600"/>
          <a:ext cx="2165350" cy="1695450"/>
        </p:xfrm>
        <a:graphic>
          <a:graphicData uri="http://schemas.openxmlformats.org/presentationml/2006/ole">
            <p:oleObj spid="_x0000_s59394" name="Equation" r:id="rId15" imgW="1701800" imgH="1333500" progId="Equation.DSMT4">
              <p:embed/>
            </p:oleObj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rot="5400000">
            <a:off x="7054060" y="4640361"/>
            <a:ext cx="394648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5105400" y="6248400"/>
          <a:ext cx="874712" cy="420688"/>
        </p:xfrm>
        <a:graphic>
          <a:graphicData uri="http://schemas.openxmlformats.org/presentationml/2006/ole">
            <p:oleObj spid="_x0000_s59407" name="Equation" r:id="rId16" imgW="685800" imgH="330200" progId="Equation.DSMT4">
              <p:embed/>
            </p:oleObj>
          </a:graphicData>
        </a:graphic>
      </p:graphicFrame>
      <p:graphicFrame>
        <p:nvGraphicFramePr>
          <p:cNvPr id="48" name="Object 9"/>
          <p:cNvGraphicFramePr>
            <a:graphicFrameLocks noChangeAspect="1"/>
          </p:cNvGraphicFramePr>
          <p:nvPr/>
        </p:nvGraphicFramePr>
        <p:xfrm>
          <a:off x="6172200" y="4191000"/>
          <a:ext cx="873125" cy="420688"/>
        </p:xfrm>
        <a:graphic>
          <a:graphicData uri="http://schemas.openxmlformats.org/presentationml/2006/ole">
            <p:oleObj spid="_x0000_s59408" name="Equation" r:id="rId17" imgW="685800" imgH="330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63612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Tissue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Modeling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: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Triangular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 Lattice </a:t>
            </a:r>
            <a:endParaRPr lang="it-IT" sz="3200" b="1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pic>
        <p:nvPicPr>
          <p:cNvPr id="711684" name="Picture 4" descr="triangular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3" y="1346013"/>
            <a:ext cx="7646987" cy="5407212"/>
          </a:xfrm>
          <a:prstGeom prst="rect">
            <a:avLst/>
          </a:prstGeom>
          <a:noFill/>
        </p:spPr>
      </p:pic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0" y="0"/>
            <a:ext cx="282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CellExcite and Simulation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706" y="1346013"/>
            <a:ext cx="399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Arial"/>
                <a:cs typeface="Arial"/>
              </a:rPr>
              <a:t>Communication by diffusion</a:t>
            </a:r>
            <a:endParaRPr lang="en-US" sz="22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neOverT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499" y="1066800"/>
            <a:ext cx="10817491" cy="5791199"/>
          </a:xfrm>
          <a:prstGeom prst="rect">
            <a:avLst/>
          </a:prstGeom>
        </p:spPr>
      </p:pic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2921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A50021"/>
                </a:solidFill>
              </a:rPr>
              <a:t>Analysis of  1/τ</a:t>
            </a:r>
            <a:r>
              <a:rPr lang="en-US" sz="3200" b="1" baseline="-25000" dirty="0" smtClean="0">
                <a:solidFill>
                  <a:srgbClr val="A50021"/>
                </a:solidFill>
              </a:rPr>
              <a:t>so </a:t>
            </a:r>
            <a:r>
              <a:rPr lang="en-US" sz="3200" b="1" dirty="0" smtClean="0">
                <a:solidFill>
                  <a:srgbClr val="A50021"/>
                </a:solidFill>
              </a:rPr>
              <a:t>?</a:t>
            </a:r>
            <a:endParaRPr lang="en-US" sz="3200" b="1" dirty="0">
              <a:solidFill>
                <a:srgbClr val="A50021"/>
              </a:solidFill>
            </a:endParaRPr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1063625" y="2908300"/>
          <a:ext cx="5697538" cy="1131887"/>
        </p:xfrm>
        <a:graphic>
          <a:graphicData uri="http://schemas.openxmlformats.org/presentationml/2006/ole">
            <p:oleObj spid="_x0000_s233474" name="Equation" r:id="rId4" imgW="2933700" imgH="584200" progId="Equation.DSMT4">
              <p:embed/>
            </p:oleObj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576072" y="1490472"/>
            <a:ext cx="8420608" cy="4727448"/>
            <a:chOff x="576072" y="1490472"/>
            <a:chExt cx="8420608" cy="4727448"/>
          </a:xfrm>
        </p:grpSpPr>
        <p:sp>
          <p:nvSpPr>
            <p:cNvPr id="5" name="Rectangle 4"/>
            <p:cNvSpPr/>
            <p:nvPr/>
          </p:nvSpPr>
          <p:spPr>
            <a:xfrm flipV="1">
              <a:off x="576072" y="1499616"/>
              <a:ext cx="91440" cy="4718304"/>
            </a:xfrm>
            <a:prstGeom prst="rect">
              <a:avLst/>
            </a:prstGeom>
            <a:solidFill>
              <a:schemeClr val="accent6">
                <a:lumMod val="75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7512" y="1499616"/>
              <a:ext cx="1060704" cy="4718304"/>
            </a:xfrm>
            <a:prstGeom prst="rect">
              <a:avLst/>
            </a:pr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7200" y="1490472"/>
              <a:ext cx="1371600" cy="4709160"/>
            </a:xfrm>
            <a:prstGeom prst="rect">
              <a:avLst/>
            </a:prstGeom>
            <a:solidFill>
              <a:schemeClr val="accent4">
                <a:lumMod val="75000"/>
                <a:alpha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98800" y="1499616"/>
              <a:ext cx="5897880" cy="4700016"/>
            </a:xfrm>
            <a:prstGeom prst="rect">
              <a:avLst/>
            </a:prstGeom>
            <a:solidFill>
              <a:srgbClr val="C4BD97">
                <a:alpha val="4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tsoU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0" y="1052220"/>
            <a:ext cx="10909300" cy="5805780"/>
          </a:xfrm>
          <a:prstGeom prst="rect">
            <a:avLst/>
          </a:prstGeom>
        </p:spPr>
      </p:pic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2921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A50021"/>
                </a:solidFill>
              </a:rPr>
              <a:t>Cubic Approximation of  1/τ</a:t>
            </a:r>
            <a:r>
              <a:rPr lang="en-US" sz="3200" b="1" baseline="-25000" dirty="0" smtClean="0">
                <a:solidFill>
                  <a:srgbClr val="A50021"/>
                </a:solidFill>
              </a:rPr>
              <a:t>so </a:t>
            </a:r>
            <a:r>
              <a:rPr lang="en-US" sz="3200" b="1" dirty="0" smtClean="0">
                <a:solidFill>
                  <a:srgbClr val="A50021"/>
                </a:solidFill>
              </a:rPr>
              <a:t>?</a:t>
            </a:r>
            <a:endParaRPr lang="en-US" sz="3200" b="1" dirty="0">
              <a:solidFill>
                <a:srgbClr val="A50021"/>
              </a:solidFill>
            </a:endParaRPr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1063625" y="2908300"/>
          <a:ext cx="5697538" cy="1131887"/>
        </p:xfrm>
        <a:graphic>
          <a:graphicData uri="http://schemas.openxmlformats.org/presentationml/2006/ole">
            <p:oleObj spid="_x0000_s252930" name="Equation" r:id="rId4" imgW="2933700" imgH="584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nton.MM.tsoU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8492" y="1228793"/>
            <a:ext cx="10014891" cy="490926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Superposed Action Potentials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400" y="1699567"/>
            <a:ext cx="205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Very sensitive!</a:t>
            </a:r>
            <a:endParaRPr lang="en-US" sz="2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Summary of Models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5313" y="1827212"/>
            <a:ext cx="7634287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Both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models are nonlinear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tony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Brook’s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: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Linear in each cycle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charset="2"/>
              </a:rPr>
              <a:t>Cornell’s: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sym typeface="Symbol" charset="2"/>
              </a:rPr>
              <a:t>Nonlinear in specific modes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Both models are deterministic</a:t>
            </a: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Both models require identification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Stony Brook’s: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On a mode-linear basis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Cornell’s: </a:t>
            </a:r>
            <a:r>
              <a:rPr lang="en-US" sz="2000" b="1" kern="0" dirty="0" smtClean="0">
                <a:latin typeface="Arial"/>
                <a:ea typeface="ＭＳ Ｐゴシック" charset="-128"/>
                <a:sym typeface="Symbol" charset="2"/>
              </a:rPr>
              <a:t>On an adiabatically approximated model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Modeling Challenges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5313" y="1827212"/>
            <a:ext cx="7634287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Identification of </a:t>
            </a:r>
            <a:r>
              <a:rPr lang="en-US" sz="2400" b="1" kern="0" dirty="0" err="1" smtClean="0">
                <a:solidFill>
                  <a:srgbClr val="006600"/>
                </a:solidFill>
                <a:latin typeface="Arial"/>
              </a:rPr>
              <a:t>atrial</a:t>
            </a: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 models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Preliminary work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: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Already started at Cornell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Dealing with nonlinearity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Analysis: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New nonlinear techniques? Linear approx? </a:t>
            </a:r>
          </a:p>
          <a:p>
            <a:pPr marL="342900" lvl="0" indent="-342900" defTabSz="914400" fontAlgn="base">
              <a:spcBef>
                <a:spcPct val="7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Parameter mapping to physiological entities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Diagnosis and therapy: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To be done later on </a:t>
            </a:r>
            <a:endParaRPr lang="en-US" sz="2400" b="1" kern="0" dirty="0" smtClean="0">
              <a:solidFill>
                <a:srgbClr val="333399"/>
              </a:solidFill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33363" y="2819400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A50021"/>
                </a:solidFill>
              </a:rPr>
              <a:t>Analysis</a:t>
            </a:r>
            <a:endParaRPr lang="en-US" sz="40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err="1" smtClean="0">
                <a:solidFill>
                  <a:srgbClr val="A50021"/>
                </a:solidFill>
                <a:latin typeface="Arial"/>
                <a:cs typeface="Arial"/>
              </a:rPr>
              <a:t>Atrial</a:t>
            </a: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 Fibrillation (</a:t>
            </a:r>
            <a:r>
              <a:rPr lang="en-US" sz="3200" b="1" kern="0" dirty="0" err="1" smtClean="0">
                <a:solidFill>
                  <a:srgbClr val="A50021"/>
                </a:solidFill>
                <a:latin typeface="Arial"/>
                <a:cs typeface="Arial"/>
              </a:rPr>
              <a:t>Afib</a:t>
            </a: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)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0713" y="3124200"/>
            <a:ext cx="8066087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A spatial-temporal property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Has duration: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it has to last for at least 8s</a:t>
            </a:r>
            <a:endParaRPr lang="en-US" sz="2000" b="1" kern="0" dirty="0" smtClean="0">
              <a:latin typeface="Arial"/>
              <a:ea typeface="ＭＳ Ｐゴシック" charset="-128"/>
              <a:sym typeface="Symbol" charset="2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Has space: </a:t>
            </a:r>
            <a:r>
              <a:rPr lang="en-US" sz="2000" b="1" kern="0" dirty="0" smtClean="0">
                <a:latin typeface="Arial"/>
                <a:ea typeface="ＭＳ Ｐゴシック" charset="-128"/>
              </a:rPr>
              <a:t>it is chaotic spiral breakup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Formally capturing </a:t>
            </a:r>
            <a:r>
              <a:rPr lang="en-US" sz="2400" b="1" kern="0" dirty="0" err="1" smtClean="0">
                <a:solidFill>
                  <a:srgbClr val="006600"/>
                </a:solidFill>
                <a:latin typeface="Arial"/>
                <a:sym typeface="Symbol" charset="2"/>
              </a:rPr>
              <a:t>Afib</a:t>
            </a: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Multidisciplinary: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CAV, Computer Vision, Fluid Dynamics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Techniques: </a:t>
            </a:r>
            <a:r>
              <a:rPr lang="en-US" sz="2000" b="1" kern="0" dirty="0" smtClean="0">
                <a:latin typeface="Arial"/>
                <a:ea typeface="ＭＳ Ｐゴシック" charset="-128"/>
              </a:rPr>
              <a:t>Scale space, curvature, curl, entropy, logic 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0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73200" y="1524000"/>
            <a:ext cx="2613025" cy="1289092"/>
          </a:xfrm>
          <a:prstGeom prst="rect">
            <a:avLst/>
          </a:prstGeom>
          <a:noFill/>
        </p:spPr>
      </p:pic>
      <p:pic>
        <p:nvPicPr>
          <p:cNvPr id="7" name="Picture 9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80000" y="1524000"/>
            <a:ext cx="2613025" cy="128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 uiExpand="1" build="p"/>
      <p:bldP spid="6" grpId="1" build="allAtOnce"/>
      <p:bldP spid="6" grpId="2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3875"/>
            <a:ext cx="8229600" cy="817563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Spatial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 Superposition</a:t>
            </a:r>
            <a:endParaRPr lang="it-IT" sz="3200" b="1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3" y="1689100"/>
            <a:ext cx="4605337" cy="3467100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006600"/>
                </a:solidFill>
                <a:latin typeface="Arial"/>
                <a:cs typeface="Arial"/>
              </a:rPr>
              <a:t>Detection </a:t>
            </a:r>
            <a:r>
              <a:rPr lang="it-IT" sz="2400" b="1" dirty="0" err="1">
                <a:solidFill>
                  <a:srgbClr val="006600"/>
                </a:solidFill>
                <a:latin typeface="Arial"/>
                <a:cs typeface="Arial"/>
              </a:rPr>
              <a:t>problem</a:t>
            </a:r>
            <a:r>
              <a:rPr lang="it-IT" sz="2400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r>
              <a:rPr lang="it-IT" sz="24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</a:p>
          <a:p>
            <a:pPr lvl="1">
              <a:spcBef>
                <a:spcPct val="25000"/>
              </a:spcBef>
            </a:pPr>
            <a:r>
              <a:rPr lang="it-IT" sz="2000" b="1" dirty="0" err="1">
                <a:latin typeface="Arial"/>
                <a:cs typeface="Arial"/>
              </a:rPr>
              <a:t>Does</a:t>
            </a:r>
            <a:r>
              <a:rPr lang="it-IT" sz="2000" b="1" dirty="0">
                <a:latin typeface="Arial"/>
                <a:cs typeface="Arial"/>
              </a:rPr>
              <a:t> a </a:t>
            </a:r>
            <a:r>
              <a:rPr lang="it-IT" sz="2000" b="1" dirty="0" err="1">
                <a:latin typeface="Arial"/>
                <a:cs typeface="Arial"/>
              </a:rPr>
              <a:t>simulated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 err="1">
                <a:latin typeface="Arial"/>
                <a:cs typeface="Arial"/>
              </a:rPr>
              <a:t>tissue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srgbClr val="333399"/>
                </a:solidFill>
                <a:latin typeface="Arial"/>
                <a:cs typeface="Arial"/>
              </a:rPr>
              <a:t>contain</a:t>
            </a:r>
            <a:r>
              <a:rPr lang="it-IT" sz="2000" b="1" dirty="0">
                <a:solidFill>
                  <a:srgbClr val="333399"/>
                </a:solidFill>
                <a:latin typeface="Arial"/>
                <a:cs typeface="Arial"/>
              </a:rPr>
              <a:t> a </a:t>
            </a:r>
            <a:r>
              <a:rPr lang="it-IT" sz="2000" b="1" dirty="0" err="1">
                <a:solidFill>
                  <a:srgbClr val="333399"/>
                </a:solidFill>
                <a:latin typeface="Arial"/>
                <a:cs typeface="Arial"/>
              </a:rPr>
              <a:t>spiral</a:t>
            </a:r>
            <a:r>
              <a:rPr lang="it-IT" sz="2000" b="1" dirty="0">
                <a:solidFill>
                  <a:srgbClr val="333399"/>
                </a:solidFill>
                <a:latin typeface="Arial"/>
                <a:cs typeface="Arial"/>
              </a:rPr>
              <a:t> ?</a:t>
            </a:r>
          </a:p>
          <a:p>
            <a:pPr>
              <a:spcBef>
                <a:spcPct val="75000"/>
              </a:spcBef>
            </a:pPr>
            <a:r>
              <a:rPr lang="it-IT" sz="2400" b="1" dirty="0" err="1">
                <a:solidFill>
                  <a:srgbClr val="006600"/>
                </a:solidFill>
                <a:latin typeface="Arial"/>
                <a:cs typeface="Arial"/>
              </a:rPr>
              <a:t>Specification</a:t>
            </a:r>
            <a:r>
              <a:rPr lang="it-IT" sz="24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solidFill>
                  <a:srgbClr val="006600"/>
                </a:solidFill>
                <a:latin typeface="Arial"/>
                <a:cs typeface="Arial"/>
              </a:rPr>
              <a:t>problem</a:t>
            </a:r>
            <a:r>
              <a:rPr lang="it-IT" sz="2400" b="1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</a:p>
          <a:p>
            <a:pPr lvl="1">
              <a:spcBef>
                <a:spcPct val="25000"/>
              </a:spcBef>
            </a:pPr>
            <a:r>
              <a:rPr lang="it-IT" sz="2000" b="1" dirty="0" err="1">
                <a:latin typeface="Arial"/>
                <a:cs typeface="Arial"/>
              </a:rPr>
              <a:t>Encode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 err="1">
                <a:latin typeface="Arial"/>
                <a:cs typeface="Arial"/>
              </a:rPr>
              <a:t>above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 err="1">
                <a:latin typeface="Arial"/>
                <a:cs typeface="Arial"/>
              </a:rPr>
              <a:t>property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 err="1">
                <a:latin typeface="Arial"/>
                <a:cs typeface="Arial"/>
              </a:rPr>
              <a:t>as</a:t>
            </a:r>
            <a:r>
              <a:rPr lang="it-IT" sz="2000" b="1" dirty="0">
                <a:latin typeface="Arial"/>
                <a:cs typeface="Arial"/>
              </a:rPr>
              <a:t> </a:t>
            </a:r>
            <a:r>
              <a:rPr lang="it-IT" sz="2000" b="1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lang="it-IT" sz="2000" b="1" dirty="0" err="1" smtClean="0">
                <a:solidFill>
                  <a:srgbClr val="333399"/>
                </a:solidFill>
                <a:latin typeface="Arial"/>
                <a:cs typeface="Arial"/>
              </a:rPr>
              <a:t>logical</a:t>
            </a:r>
            <a:r>
              <a:rPr lang="it-IT" sz="2000" b="1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it-IT" sz="2000" b="1" dirty="0">
                <a:solidFill>
                  <a:srgbClr val="333399"/>
                </a:solidFill>
                <a:latin typeface="Arial"/>
                <a:cs typeface="Arial"/>
              </a:rPr>
              <a:t>formula?</a:t>
            </a:r>
          </a:p>
          <a:p>
            <a:pPr lvl="1">
              <a:spcBef>
                <a:spcPct val="25000"/>
              </a:spcBef>
            </a:pPr>
            <a:r>
              <a:rPr lang="it-IT" sz="2000" b="1" dirty="0">
                <a:latin typeface="Arial"/>
                <a:cs typeface="Arial"/>
              </a:rPr>
              <a:t>Can </a:t>
            </a:r>
            <a:r>
              <a:rPr lang="it-IT" sz="2000" b="1" dirty="0" err="1">
                <a:latin typeface="Arial"/>
                <a:cs typeface="Arial"/>
              </a:rPr>
              <a:t>we</a:t>
            </a:r>
            <a:r>
              <a:rPr lang="it-IT" sz="20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lang="it-IT" sz="2000" b="1" dirty="0" err="1">
                <a:solidFill>
                  <a:srgbClr val="333399"/>
                </a:solidFill>
                <a:latin typeface="Arial"/>
                <a:cs typeface="Arial"/>
              </a:rPr>
              <a:t>learn</a:t>
            </a:r>
            <a:r>
              <a:rPr lang="it-IT" sz="2000" b="1" dirty="0">
                <a:solidFill>
                  <a:srgbClr val="333399"/>
                </a:solidFill>
                <a:latin typeface="Arial"/>
                <a:cs typeface="Arial"/>
              </a:rPr>
              <a:t> the formula?</a:t>
            </a:r>
          </a:p>
        </p:txBody>
      </p:sp>
      <p:pic>
        <p:nvPicPr>
          <p:cNvPr id="7198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213" y="1776413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2066925" y="5514975"/>
            <a:ext cx="4551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Arial"/>
                <a:cs typeface="Arial"/>
              </a:rPr>
              <a:t>How? </a:t>
            </a:r>
            <a:r>
              <a:rPr lang="en-US" sz="2400" b="1" dirty="0">
                <a:latin typeface="Arial"/>
                <a:cs typeface="Arial"/>
              </a:rPr>
              <a:t>Use </a:t>
            </a:r>
            <a:r>
              <a:rPr lang="en-US" sz="2400" b="1" dirty="0">
                <a:solidFill>
                  <a:srgbClr val="333399"/>
                </a:solidFill>
                <a:latin typeface="Arial"/>
                <a:cs typeface="Arial"/>
              </a:rPr>
              <a:t>Spatial Abstraction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18100" y="1778000"/>
            <a:ext cx="3314700" cy="3340100"/>
            <a:chOff x="3224" y="1120"/>
            <a:chExt cx="2088" cy="2104"/>
          </a:xfrm>
        </p:grpSpPr>
        <p:sp>
          <p:nvSpPr>
            <p:cNvPr id="719880" name="Line 8"/>
            <p:cNvSpPr>
              <a:spLocks noChangeShapeType="1"/>
            </p:cNvSpPr>
            <p:nvPr/>
          </p:nvSpPr>
          <p:spPr bwMode="auto">
            <a:xfrm>
              <a:off x="3232" y="2160"/>
              <a:ext cx="208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81" name="Line 9"/>
            <p:cNvSpPr>
              <a:spLocks noChangeShapeType="1"/>
            </p:cNvSpPr>
            <p:nvPr/>
          </p:nvSpPr>
          <p:spPr bwMode="auto">
            <a:xfrm>
              <a:off x="4264" y="1120"/>
              <a:ext cx="0" cy="20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82" name="Line 10"/>
            <p:cNvSpPr>
              <a:spLocks noChangeShapeType="1"/>
            </p:cNvSpPr>
            <p:nvPr/>
          </p:nvSpPr>
          <p:spPr bwMode="auto">
            <a:xfrm>
              <a:off x="3752" y="2160"/>
              <a:ext cx="0" cy="106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83" name="Line 11"/>
            <p:cNvSpPr>
              <a:spLocks noChangeShapeType="1"/>
            </p:cNvSpPr>
            <p:nvPr/>
          </p:nvSpPr>
          <p:spPr bwMode="auto">
            <a:xfrm>
              <a:off x="3232" y="2656"/>
              <a:ext cx="102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84" name="Line 12"/>
            <p:cNvSpPr>
              <a:spLocks noChangeShapeType="1"/>
            </p:cNvSpPr>
            <p:nvPr/>
          </p:nvSpPr>
          <p:spPr bwMode="auto">
            <a:xfrm>
              <a:off x="3480" y="2648"/>
              <a:ext cx="0" cy="56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885" name="Line 13"/>
            <p:cNvSpPr>
              <a:spLocks noChangeShapeType="1"/>
            </p:cNvSpPr>
            <p:nvPr/>
          </p:nvSpPr>
          <p:spPr bwMode="auto">
            <a:xfrm>
              <a:off x="3224" y="2904"/>
              <a:ext cx="53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1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1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1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598488"/>
            <a:ext cx="8245475" cy="81915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Superposition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Quadtrees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(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SQTs</a:t>
            </a:r>
            <a:r>
              <a:rPr lang="it-IT" sz="3200" b="1" dirty="0">
                <a:solidFill>
                  <a:srgbClr val="CC3300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729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0663" y="1489075"/>
            <a:ext cx="9545638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22275" y="3910013"/>
            <a:ext cx="7780338" cy="1001712"/>
            <a:chOff x="266" y="2676"/>
            <a:chExt cx="4901" cy="631"/>
          </a:xfrm>
        </p:grpSpPr>
        <p:graphicFrame>
          <p:nvGraphicFramePr>
            <p:cNvPr id="729139" name="Object 51"/>
            <p:cNvGraphicFramePr>
              <a:graphicFrameLocks noChangeAspect="1"/>
            </p:cNvGraphicFramePr>
            <p:nvPr/>
          </p:nvGraphicFramePr>
          <p:xfrm>
            <a:off x="3328" y="2676"/>
            <a:ext cx="1839" cy="631"/>
          </p:xfrm>
          <a:graphic>
            <a:graphicData uri="http://schemas.openxmlformats.org/presentationml/2006/ole">
              <p:oleObj spid="_x0000_s175106" name="Equation" r:id="rId4" imgW="1295280" imgH="444240" progId="Equation.DSMT4">
                <p:embed/>
              </p:oleObj>
            </a:graphicData>
          </a:graphic>
        </p:graphicFrame>
        <p:graphicFrame>
          <p:nvGraphicFramePr>
            <p:cNvPr id="729140" name="Object 52"/>
            <p:cNvGraphicFramePr>
              <a:graphicFrameLocks noChangeAspect="1"/>
            </p:cNvGraphicFramePr>
            <p:nvPr/>
          </p:nvGraphicFramePr>
          <p:xfrm>
            <a:off x="266" y="2863"/>
            <a:ext cx="2325" cy="324"/>
          </p:xfrm>
          <a:graphic>
            <a:graphicData uri="http://schemas.openxmlformats.org/presentationml/2006/ole">
              <p:oleObj spid="_x0000_s175107" name="Equation" r:id="rId5" imgW="1638000" imgH="228600" progId="Equation.DSMT4">
                <p:embed/>
              </p:oleObj>
            </a:graphicData>
          </a:graphic>
        </p:graphicFrame>
      </p:grpSp>
      <p:sp>
        <p:nvSpPr>
          <p:cNvPr id="729141" name="Text Box 53"/>
          <p:cNvSpPr txBox="1">
            <a:spLocks noChangeArrowheads="1"/>
          </p:cNvSpPr>
          <p:nvPr/>
        </p:nvSpPr>
        <p:spPr bwMode="auto">
          <a:xfrm>
            <a:off x="678984" y="5094288"/>
            <a:ext cx="76399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A50021"/>
                </a:solidFill>
                <a:latin typeface="Arial"/>
                <a:cs typeface="Arial"/>
              </a:rPr>
              <a:t>Abstract position </a:t>
            </a:r>
            <a:r>
              <a:rPr lang="en-US" sz="2400" b="1" dirty="0">
                <a:latin typeface="Arial"/>
                <a:cs typeface="Arial"/>
              </a:rPr>
              <a:t>and compute PMF </a:t>
            </a:r>
            <a:r>
              <a:rPr lang="en-US" sz="2400" b="1" dirty="0" err="1">
                <a:solidFill>
                  <a:srgbClr val="006600"/>
                </a:solidFill>
                <a:latin typeface="Arial"/>
                <a:cs typeface="Arial"/>
              </a:rPr>
              <a:t>p(m</a:t>
            </a:r>
            <a:r>
              <a:rPr lang="en-US" sz="2400" b="1" dirty="0">
                <a:solidFill>
                  <a:srgbClr val="006600"/>
                </a:solidFill>
                <a:latin typeface="Arial"/>
                <a:cs typeface="Arial"/>
              </a:rPr>
              <a:t>) ≡ P[D=</a:t>
            </a:r>
            <a:r>
              <a:rPr lang="en-US" sz="2400" b="1" dirty="0" err="1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lang="en-US" sz="2400" b="1" dirty="0">
                <a:solidFill>
                  <a:srgbClr val="006600"/>
                </a:solidFill>
                <a:latin typeface="Arial"/>
                <a:cs typeface="Arial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74638"/>
            <a:ext cx="8356600" cy="1104900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Linear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Spatial-Superposition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Logic</a:t>
            </a:r>
            <a:endParaRPr lang="it-IT" sz="3200" b="1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pic>
        <p:nvPicPr>
          <p:cNvPr id="741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2017713"/>
            <a:ext cx="8134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13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" y="3271838"/>
            <a:ext cx="77628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587375" y="1666875"/>
            <a:ext cx="119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 dirty="0" err="1">
                <a:solidFill>
                  <a:srgbClr val="006600"/>
                </a:solidFill>
                <a:latin typeface="Arial"/>
                <a:cs typeface="Arial"/>
              </a:rPr>
              <a:t>Syntax</a:t>
            </a:r>
            <a:endParaRPr lang="it-IT" sz="24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588963" y="2849563"/>
            <a:ext cx="172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 dirty="0" err="1">
                <a:solidFill>
                  <a:srgbClr val="006600"/>
                </a:solidFill>
                <a:latin typeface="Arial"/>
                <a:cs typeface="Arial"/>
              </a:rPr>
              <a:t>Semantics</a:t>
            </a:r>
            <a:endParaRPr lang="it-IT" sz="24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57275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Tissue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Modeling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: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Square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Lattice</a:t>
            </a:r>
          </a:p>
        </p:txBody>
      </p:sp>
      <p:pic>
        <p:nvPicPr>
          <p:cNvPr id="712708" name="Picture 4" descr="SquareGr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7" y="1387277"/>
            <a:ext cx="7624763" cy="5391162"/>
          </a:xfrm>
          <a:prstGeom prst="rect">
            <a:avLst/>
          </a:prstGeom>
          <a:noFill/>
        </p:spPr>
      </p:pic>
      <p:sp>
        <p:nvSpPr>
          <p:cNvPr id="712709" name="Text Box 5"/>
          <p:cNvSpPr txBox="1">
            <a:spLocks noChangeArrowheads="1"/>
          </p:cNvSpPr>
          <p:nvPr/>
        </p:nvSpPr>
        <p:spPr bwMode="auto">
          <a:xfrm>
            <a:off x="0" y="0"/>
            <a:ext cx="282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prstClr val="white"/>
                </a:solidFill>
              </a:rPr>
              <a:t>CellExcite and Simulation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706" y="1346013"/>
            <a:ext cx="39932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6600"/>
                </a:solidFill>
                <a:latin typeface="Arial"/>
                <a:cs typeface="Arial"/>
              </a:rPr>
              <a:t>Communication by diffusion</a:t>
            </a:r>
            <a:endParaRPr lang="en-US" sz="22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5625"/>
            <a:ext cx="8229600" cy="862013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The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Path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to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the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Core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of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a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Spiral</a:t>
            </a:r>
            <a:endParaRPr lang="it-IT" sz="3200" b="1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pic>
        <p:nvPicPr>
          <p:cNvPr id="781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063" y="2147888"/>
            <a:ext cx="2921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1316" name="Oval 4"/>
          <p:cNvSpPr>
            <a:spLocks noChangeArrowheads="1"/>
          </p:cNvSpPr>
          <p:nvPr/>
        </p:nvSpPr>
        <p:spPr bwMode="auto">
          <a:xfrm>
            <a:off x="7451725" y="1760538"/>
            <a:ext cx="647700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/>
              <a:t>Root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17" name="Oval 5"/>
          <p:cNvSpPr>
            <a:spLocks noChangeArrowheads="1"/>
          </p:cNvSpPr>
          <p:nvPr/>
        </p:nvSpPr>
        <p:spPr bwMode="auto">
          <a:xfrm>
            <a:off x="7019925" y="26241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2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18" name="Oval 6"/>
          <p:cNvSpPr>
            <a:spLocks noChangeArrowheads="1"/>
          </p:cNvSpPr>
          <p:nvPr/>
        </p:nvSpPr>
        <p:spPr bwMode="auto">
          <a:xfrm>
            <a:off x="6300788" y="26241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1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19" name="Oval 7"/>
          <p:cNvSpPr>
            <a:spLocks noChangeArrowheads="1"/>
          </p:cNvSpPr>
          <p:nvPr/>
        </p:nvSpPr>
        <p:spPr bwMode="auto">
          <a:xfrm>
            <a:off x="7740650" y="2624138"/>
            <a:ext cx="503238" cy="5048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3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0" name="Oval 8"/>
          <p:cNvSpPr>
            <a:spLocks noChangeArrowheads="1"/>
          </p:cNvSpPr>
          <p:nvPr/>
        </p:nvSpPr>
        <p:spPr bwMode="auto">
          <a:xfrm>
            <a:off x="8459788" y="26241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4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1" name="Oval 9"/>
          <p:cNvSpPr>
            <a:spLocks noChangeArrowheads="1"/>
          </p:cNvSpPr>
          <p:nvPr/>
        </p:nvSpPr>
        <p:spPr bwMode="auto">
          <a:xfrm>
            <a:off x="6589713" y="3489325"/>
            <a:ext cx="503237" cy="5048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2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2" name="Oval 10"/>
          <p:cNvSpPr>
            <a:spLocks noChangeArrowheads="1"/>
          </p:cNvSpPr>
          <p:nvPr/>
        </p:nvSpPr>
        <p:spPr bwMode="auto">
          <a:xfrm>
            <a:off x="5870575" y="348932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1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3" name="Oval 11"/>
          <p:cNvSpPr>
            <a:spLocks noChangeArrowheads="1"/>
          </p:cNvSpPr>
          <p:nvPr/>
        </p:nvSpPr>
        <p:spPr bwMode="auto">
          <a:xfrm>
            <a:off x="7310438" y="34893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3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4" name="Oval 12"/>
          <p:cNvSpPr>
            <a:spLocks noChangeArrowheads="1"/>
          </p:cNvSpPr>
          <p:nvPr/>
        </p:nvSpPr>
        <p:spPr bwMode="auto">
          <a:xfrm>
            <a:off x="8029575" y="3489325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4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5" name="Oval 13"/>
          <p:cNvSpPr>
            <a:spLocks noChangeArrowheads="1"/>
          </p:cNvSpPr>
          <p:nvPr/>
        </p:nvSpPr>
        <p:spPr bwMode="auto">
          <a:xfrm>
            <a:off x="6946900" y="43513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2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6" name="Oval 14"/>
          <p:cNvSpPr>
            <a:spLocks noChangeArrowheads="1"/>
          </p:cNvSpPr>
          <p:nvPr/>
        </p:nvSpPr>
        <p:spPr bwMode="auto">
          <a:xfrm>
            <a:off x="6227763" y="43513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1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7" name="Oval 15"/>
          <p:cNvSpPr>
            <a:spLocks noChangeArrowheads="1"/>
          </p:cNvSpPr>
          <p:nvPr/>
        </p:nvSpPr>
        <p:spPr bwMode="auto">
          <a:xfrm>
            <a:off x="7667625" y="43513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3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28" name="Oval 16"/>
          <p:cNvSpPr>
            <a:spLocks noChangeArrowheads="1"/>
          </p:cNvSpPr>
          <p:nvPr/>
        </p:nvSpPr>
        <p:spPr bwMode="auto">
          <a:xfrm>
            <a:off x="8386763" y="4351338"/>
            <a:ext cx="503237" cy="5048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4</a:t>
            </a:r>
            <a:endParaRPr lang="it-IT" sz="1400" b="1">
              <a:latin typeface="Palatino Linotype" pitchFamily="18" charset="0"/>
            </a:endParaRPr>
          </a:p>
        </p:txBody>
      </p:sp>
      <p:cxnSp>
        <p:nvCxnSpPr>
          <p:cNvPr id="781329" name="AutoShape 17"/>
          <p:cNvCxnSpPr>
            <a:cxnSpLocks noChangeShapeType="1"/>
            <a:stCxn id="781319" idx="4"/>
            <a:endCxn id="781322" idx="0"/>
          </p:cNvCxnSpPr>
          <p:nvPr/>
        </p:nvCxnSpPr>
        <p:spPr bwMode="auto">
          <a:xfrm flipH="1">
            <a:off x="6122988" y="3141663"/>
            <a:ext cx="1870075" cy="347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30" name="AutoShape 18"/>
          <p:cNvCxnSpPr>
            <a:cxnSpLocks noChangeShapeType="1"/>
            <a:stCxn id="781319" idx="4"/>
            <a:endCxn id="781321" idx="0"/>
          </p:cNvCxnSpPr>
          <p:nvPr/>
        </p:nvCxnSpPr>
        <p:spPr bwMode="auto">
          <a:xfrm flipH="1">
            <a:off x="6842125" y="3141663"/>
            <a:ext cx="1150938" cy="3349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31" name="AutoShape 19"/>
          <p:cNvCxnSpPr>
            <a:cxnSpLocks noChangeShapeType="1"/>
            <a:stCxn id="781319" idx="4"/>
            <a:endCxn id="781323" idx="0"/>
          </p:cNvCxnSpPr>
          <p:nvPr/>
        </p:nvCxnSpPr>
        <p:spPr bwMode="auto">
          <a:xfrm flipH="1">
            <a:off x="7562850" y="3141663"/>
            <a:ext cx="430213" cy="347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32" name="AutoShape 20"/>
          <p:cNvCxnSpPr>
            <a:cxnSpLocks noChangeShapeType="1"/>
            <a:stCxn id="781319" idx="4"/>
            <a:endCxn id="781324" idx="0"/>
          </p:cNvCxnSpPr>
          <p:nvPr/>
        </p:nvCxnSpPr>
        <p:spPr bwMode="auto">
          <a:xfrm>
            <a:off x="7993063" y="3141663"/>
            <a:ext cx="288925" cy="347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33" name="AutoShape 21"/>
          <p:cNvCxnSpPr>
            <a:cxnSpLocks noChangeShapeType="1"/>
            <a:stCxn id="781321" idx="4"/>
            <a:endCxn id="781326" idx="0"/>
          </p:cNvCxnSpPr>
          <p:nvPr/>
        </p:nvCxnSpPr>
        <p:spPr bwMode="auto">
          <a:xfrm flipH="1">
            <a:off x="6480175" y="4006850"/>
            <a:ext cx="361950" cy="344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34" name="AutoShape 22"/>
          <p:cNvCxnSpPr>
            <a:cxnSpLocks noChangeShapeType="1"/>
            <a:stCxn id="781321" idx="4"/>
            <a:endCxn id="781325" idx="0"/>
          </p:cNvCxnSpPr>
          <p:nvPr/>
        </p:nvCxnSpPr>
        <p:spPr bwMode="auto">
          <a:xfrm>
            <a:off x="6842125" y="4006850"/>
            <a:ext cx="357188" cy="344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35" name="AutoShape 23"/>
          <p:cNvCxnSpPr>
            <a:cxnSpLocks noChangeShapeType="1"/>
            <a:stCxn id="781321" idx="4"/>
            <a:endCxn id="781327" idx="0"/>
          </p:cNvCxnSpPr>
          <p:nvPr/>
        </p:nvCxnSpPr>
        <p:spPr bwMode="auto">
          <a:xfrm>
            <a:off x="6842125" y="4006850"/>
            <a:ext cx="1077913" cy="344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36" name="AutoShape 24"/>
          <p:cNvCxnSpPr>
            <a:cxnSpLocks noChangeShapeType="1"/>
            <a:stCxn id="781321" idx="4"/>
            <a:endCxn id="781328" idx="0"/>
          </p:cNvCxnSpPr>
          <p:nvPr/>
        </p:nvCxnSpPr>
        <p:spPr bwMode="auto">
          <a:xfrm>
            <a:off x="6842125" y="4006850"/>
            <a:ext cx="1797050" cy="3317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81337" name="Oval 25"/>
          <p:cNvSpPr>
            <a:spLocks noChangeArrowheads="1"/>
          </p:cNvSpPr>
          <p:nvPr/>
        </p:nvSpPr>
        <p:spPr bwMode="auto">
          <a:xfrm>
            <a:off x="6229350" y="514508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2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38" name="Oval 26"/>
          <p:cNvSpPr>
            <a:spLocks noChangeArrowheads="1"/>
          </p:cNvSpPr>
          <p:nvPr/>
        </p:nvSpPr>
        <p:spPr bwMode="auto">
          <a:xfrm>
            <a:off x="5510213" y="514508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1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39" name="Oval 27"/>
          <p:cNvSpPr>
            <a:spLocks noChangeArrowheads="1"/>
          </p:cNvSpPr>
          <p:nvPr/>
        </p:nvSpPr>
        <p:spPr bwMode="auto">
          <a:xfrm>
            <a:off x="6950075" y="5145088"/>
            <a:ext cx="503238" cy="5048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3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40" name="Oval 28"/>
          <p:cNvSpPr>
            <a:spLocks noChangeArrowheads="1"/>
          </p:cNvSpPr>
          <p:nvPr/>
        </p:nvSpPr>
        <p:spPr bwMode="auto">
          <a:xfrm>
            <a:off x="7669213" y="514508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4</a:t>
            </a:r>
            <a:endParaRPr lang="it-IT" sz="1400" b="1">
              <a:latin typeface="Palatino Linotype" pitchFamily="18" charset="0"/>
            </a:endParaRPr>
          </a:p>
        </p:txBody>
      </p:sp>
      <p:cxnSp>
        <p:nvCxnSpPr>
          <p:cNvPr id="781341" name="AutoShape 29"/>
          <p:cNvCxnSpPr>
            <a:cxnSpLocks noChangeShapeType="1"/>
            <a:stCxn id="781328" idx="4"/>
            <a:endCxn id="781338" idx="0"/>
          </p:cNvCxnSpPr>
          <p:nvPr/>
        </p:nvCxnSpPr>
        <p:spPr bwMode="auto">
          <a:xfrm flipH="1">
            <a:off x="5762625" y="4868863"/>
            <a:ext cx="2876550" cy="276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42" name="AutoShape 30"/>
          <p:cNvCxnSpPr>
            <a:cxnSpLocks noChangeShapeType="1"/>
            <a:stCxn id="781328" idx="4"/>
            <a:endCxn id="781337" idx="0"/>
          </p:cNvCxnSpPr>
          <p:nvPr/>
        </p:nvCxnSpPr>
        <p:spPr bwMode="auto">
          <a:xfrm flipH="1">
            <a:off x="6481763" y="4868863"/>
            <a:ext cx="2157412" cy="276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43" name="AutoShape 31"/>
          <p:cNvCxnSpPr>
            <a:cxnSpLocks noChangeShapeType="1"/>
            <a:stCxn id="781328" idx="4"/>
            <a:endCxn id="781339" idx="0"/>
          </p:cNvCxnSpPr>
          <p:nvPr/>
        </p:nvCxnSpPr>
        <p:spPr bwMode="auto">
          <a:xfrm flipH="1">
            <a:off x="7202488" y="4868863"/>
            <a:ext cx="1436687" cy="263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44" name="AutoShape 32"/>
          <p:cNvCxnSpPr>
            <a:cxnSpLocks noChangeShapeType="1"/>
            <a:stCxn id="781328" idx="4"/>
            <a:endCxn id="781340" idx="0"/>
          </p:cNvCxnSpPr>
          <p:nvPr/>
        </p:nvCxnSpPr>
        <p:spPr bwMode="auto">
          <a:xfrm flipH="1">
            <a:off x="7921625" y="4868863"/>
            <a:ext cx="717550" cy="276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81345" name="Oval 33"/>
          <p:cNvSpPr>
            <a:spLocks noChangeArrowheads="1"/>
          </p:cNvSpPr>
          <p:nvPr/>
        </p:nvSpPr>
        <p:spPr bwMode="auto">
          <a:xfrm>
            <a:off x="6154738" y="59356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2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46" name="Oval 34"/>
          <p:cNvSpPr>
            <a:spLocks noChangeArrowheads="1"/>
          </p:cNvSpPr>
          <p:nvPr/>
        </p:nvSpPr>
        <p:spPr bwMode="auto">
          <a:xfrm>
            <a:off x="5435600" y="59356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1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47" name="Oval 35"/>
          <p:cNvSpPr>
            <a:spLocks noChangeArrowheads="1"/>
          </p:cNvSpPr>
          <p:nvPr/>
        </p:nvSpPr>
        <p:spPr bwMode="auto">
          <a:xfrm>
            <a:off x="6875463" y="5935663"/>
            <a:ext cx="503237" cy="504825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3</a:t>
            </a:r>
            <a:endParaRPr lang="it-IT" sz="1400" b="1">
              <a:latin typeface="Palatino Linotype" pitchFamily="18" charset="0"/>
            </a:endParaRPr>
          </a:p>
        </p:txBody>
      </p:sp>
      <p:sp>
        <p:nvSpPr>
          <p:cNvPr id="781348" name="Oval 36"/>
          <p:cNvSpPr>
            <a:spLocks noChangeArrowheads="1"/>
          </p:cNvSpPr>
          <p:nvPr/>
        </p:nvSpPr>
        <p:spPr bwMode="auto">
          <a:xfrm>
            <a:off x="7594600" y="59356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1400" b="1"/>
              <a:t>4</a:t>
            </a:r>
            <a:endParaRPr lang="it-IT" sz="1400" b="1">
              <a:latin typeface="Palatino Linotype" pitchFamily="18" charset="0"/>
            </a:endParaRPr>
          </a:p>
        </p:txBody>
      </p:sp>
      <p:cxnSp>
        <p:nvCxnSpPr>
          <p:cNvPr id="781349" name="AutoShape 37"/>
          <p:cNvCxnSpPr>
            <a:cxnSpLocks noChangeShapeType="1"/>
            <a:stCxn id="781339" idx="5"/>
            <a:endCxn id="781348" idx="0"/>
          </p:cNvCxnSpPr>
          <p:nvPr/>
        </p:nvCxnSpPr>
        <p:spPr bwMode="auto">
          <a:xfrm>
            <a:off x="7380288" y="5588000"/>
            <a:ext cx="466725" cy="347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50" name="AutoShape 38"/>
          <p:cNvCxnSpPr>
            <a:cxnSpLocks noChangeShapeType="1"/>
            <a:stCxn id="781339" idx="4"/>
            <a:endCxn id="781346" idx="0"/>
          </p:cNvCxnSpPr>
          <p:nvPr/>
        </p:nvCxnSpPr>
        <p:spPr bwMode="auto">
          <a:xfrm flipH="1">
            <a:off x="5688013" y="5662613"/>
            <a:ext cx="1514475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51" name="AutoShape 39"/>
          <p:cNvCxnSpPr>
            <a:cxnSpLocks noChangeShapeType="1"/>
            <a:stCxn id="781339" idx="4"/>
            <a:endCxn id="781345" idx="0"/>
          </p:cNvCxnSpPr>
          <p:nvPr/>
        </p:nvCxnSpPr>
        <p:spPr bwMode="auto">
          <a:xfrm flipH="1">
            <a:off x="6407150" y="5662613"/>
            <a:ext cx="795338" cy="273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52" name="AutoShape 40"/>
          <p:cNvCxnSpPr>
            <a:cxnSpLocks noChangeShapeType="1"/>
            <a:stCxn id="781339" idx="4"/>
            <a:endCxn id="781347" idx="7"/>
          </p:cNvCxnSpPr>
          <p:nvPr/>
        </p:nvCxnSpPr>
        <p:spPr bwMode="auto">
          <a:xfrm>
            <a:off x="7202488" y="5662613"/>
            <a:ext cx="103187" cy="3349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53" name="AutoShape 41"/>
          <p:cNvCxnSpPr>
            <a:cxnSpLocks noChangeShapeType="1"/>
            <a:stCxn id="781316" idx="3"/>
            <a:endCxn id="781318" idx="0"/>
          </p:cNvCxnSpPr>
          <p:nvPr/>
        </p:nvCxnSpPr>
        <p:spPr bwMode="auto">
          <a:xfrm flipH="1">
            <a:off x="6553200" y="2190750"/>
            <a:ext cx="993775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54" name="AutoShape 42"/>
          <p:cNvCxnSpPr>
            <a:cxnSpLocks noChangeShapeType="1"/>
            <a:stCxn id="781316" idx="4"/>
            <a:endCxn id="781317" idx="0"/>
          </p:cNvCxnSpPr>
          <p:nvPr/>
        </p:nvCxnSpPr>
        <p:spPr bwMode="auto">
          <a:xfrm flipH="1">
            <a:off x="7272338" y="2265363"/>
            <a:ext cx="503237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55" name="AutoShape 43"/>
          <p:cNvCxnSpPr>
            <a:cxnSpLocks noChangeShapeType="1"/>
            <a:stCxn id="781316" idx="4"/>
            <a:endCxn id="781319" idx="0"/>
          </p:cNvCxnSpPr>
          <p:nvPr/>
        </p:nvCxnSpPr>
        <p:spPr bwMode="auto">
          <a:xfrm>
            <a:off x="7775575" y="2265363"/>
            <a:ext cx="217488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81356" name="AutoShape 44"/>
          <p:cNvCxnSpPr>
            <a:cxnSpLocks noChangeShapeType="1"/>
            <a:stCxn id="781316" idx="5"/>
            <a:endCxn id="781320" idx="0"/>
          </p:cNvCxnSpPr>
          <p:nvPr/>
        </p:nvCxnSpPr>
        <p:spPr bwMode="auto">
          <a:xfrm>
            <a:off x="8004175" y="2190750"/>
            <a:ext cx="708025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81357" name="Line 45"/>
          <p:cNvSpPr>
            <a:spLocks noChangeShapeType="1"/>
          </p:cNvSpPr>
          <p:nvPr/>
        </p:nvSpPr>
        <p:spPr bwMode="auto">
          <a:xfrm>
            <a:off x="4875213" y="3298825"/>
            <a:ext cx="711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1358" name="Line 46"/>
          <p:cNvSpPr>
            <a:spLocks noChangeShapeType="1"/>
          </p:cNvSpPr>
          <p:nvPr/>
        </p:nvSpPr>
        <p:spPr bwMode="auto">
          <a:xfrm flipV="1">
            <a:off x="958850" y="4445000"/>
            <a:ext cx="768350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1359" name="Text Box 47"/>
          <p:cNvSpPr txBox="1">
            <a:spLocks noChangeArrowheads="1"/>
          </p:cNvSpPr>
          <p:nvPr/>
        </p:nvSpPr>
        <p:spPr bwMode="auto">
          <a:xfrm>
            <a:off x="609600" y="5424488"/>
            <a:ext cx="4676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400" b="1" dirty="0">
                <a:solidFill>
                  <a:srgbClr val="006600"/>
                </a:solidFill>
                <a:latin typeface="Arial"/>
                <a:cs typeface="Arial"/>
              </a:rPr>
              <a:t>Click the </a:t>
            </a:r>
            <a:r>
              <a:rPr lang="it-IT" sz="2400" b="1" dirty="0" err="1">
                <a:solidFill>
                  <a:srgbClr val="006600"/>
                </a:solidFill>
                <a:latin typeface="Arial"/>
                <a:cs typeface="Arial"/>
              </a:rPr>
              <a:t>core</a:t>
            </a:r>
            <a:r>
              <a:rPr lang="it-IT" sz="24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lang="it-IT" sz="2400" b="1" dirty="0" err="1">
                <a:latin typeface="Arial"/>
                <a:cs typeface="Arial"/>
              </a:rPr>
              <a:t>to</a:t>
            </a:r>
            <a:r>
              <a:rPr lang="it-IT" sz="2400" b="1" dirty="0">
                <a:latin typeface="Arial"/>
                <a:cs typeface="Arial"/>
              </a:rPr>
              <a:t> </a:t>
            </a:r>
          </a:p>
          <a:p>
            <a:r>
              <a:rPr lang="it-IT" sz="2400" b="1" dirty="0" err="1">
                <a:latin typeface="Arial"/>
                <a:cs typeface="Arial"/>
              </a:rPr>
              <a:t>determine</a:t>
            </a:r>
            <a:r>
              <a:rPr lang="it-IT" sz="2400" b="1" dirty="0">
                <a:latin typeface="Arial"/>
                <a:cs typeface="Arial"/>
              </a:rPr>
              <a:t> the </a:t>
            </a:r>
            <a:r>
              <a:rPr lang="it-IT" sz="2400" b="1" dirty="0" err="1">
                <a:solidFill>
                  <a:srgbClr val="333399"/>
                </a:solidFill>
                <a:latin typeface="Arial"/>
                <a:cs typeface="Arial"/>
              </a:rPr>
              <a:t>quadtree</a:t>
            </a:r>
            <a:endParaRPr lang="it-IT" sz="2400" b="1" dirty="0">
              <a:solidFill>
                <a:srgbClr val="3333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Overview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of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Our</a:t>
            </a:r>
            <a:r>
              <a:rPr lang="it-IT" sz="3200" b="1" dirty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it-IT" sz="3200" b="1" dirty="0" err="1">
                <a:solidFill>
                  <a:srgbClr val="A50021"/>
                </a:solidFill>
                <a:latin typeface="Arial"/>
                <a:cs typeface="Arial"/>
              </a:rPr>
              <a:t>Approach</a:t>
            </a:r>
            <a:endParaRPr lang="it-IT" sz="3200" b="1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pic>
        <p:nvPicPr>
          <p:cNvPr id="788483" name="Picture 3" descr="schem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450" y="1258888"/>
            <a:ext cx="4525963" cy="530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813" y="203200"/>
            <a:ext cx="7947025" cy="3352800"/>
            <a:chOff x="335" y="128"/>
            <a:chExt cx="5006" cy="2112"/>
          </a:xfrm>
        </p:grpSpPr>
        <p:pic>
          <p:nvPicPr>
            <p:cNvPr id="786435" name="Picture 3" descr="BMCEmerald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" y="300"/>
              <a:ext cx="5006" cy="194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86436" name="Text Box 4"/>
            <p:cNvSpPr txBox="1">
              <a:spLocks noChangeArrowheads="1"/>
            </p:cNvSpPr>
            <p:nvPr/>
          </p:nvSpPr>
          <p:spPr bwMode="auto">
            <a:xfrm>
              <a:off x="1966" y="128"/>
              <a:ext cx="303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A50021"/>
                  </a:solidFill>
                  <a:latin typeface="Palatino Linotype" pitchFamily="18" charset="0"/>
                </a:rPr>
                <a:t>Emerald: Learning LSSL Formula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0700" y="3621088"/>
            <a:ext cx="7994650" cy="3117850"/>
            <a:chOff x="328" y="2281"/>
            <a:chExt cx="5036" cy="1964"/>
          </a:xfrm>
        </p:grpSpPr>
        <p:pic>
          <p:nvPicPr>
            <p:cNvPr id="786438" name="Picture 6" descr="BMCEmerald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" y="2316"/>
              <a:ext cx="5036" cy="1929"/>
            </a:xfrm>
            <a:prstGeom prst="rect">
              <a:avLst/>
            </a:prstGeom>
            <a:noFill/>
          </p:spPr>
        </p:pic>
        <p:sp>
          <p:nvSpPr>
            <p:cNvPr id="786439" name="Text Box 7"/>
            <p:cNvSpPr txBox="1">
              <a:spLocks noChangeArrowheads="1"/>
            </p:cNvSpPr>
            <p:nvPr/>
          </p:nvSpPr>
          <p:spPr bwMode="auto">
            <a:xfrm>
              <a:off x="1919" y="2281"/>
              <a:ext cx="3105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A50021"/>
                  </a:solidFill>
                  <a:latin typeface="Palatino Linotype" pitchFamily="18" charset="0"/>
                </a:rPr>
                <a:t>Emerald: Bounded Model Checking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274638"/>
            <a:ext cx="8356600" cy="804862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A50021"/>
                </a:solidFill>
                <a:latin typeface="Arial"/>
                <a:cs typeface="Arial"/>
              </a:rPr>
              <a:t>Curvature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cs typeface="Arial"/>
              </a:rPr>
              <a:t>Analysis</a:t>
            </a:r>
            <a:endParaRPr lang="it-IT" sz="3200" b="1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379538"/>
            <a:ext cx="4978400" cy="1649984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0200" y="3029522"/>
            <a:ext cx="8610599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Some properties of the curvature: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The curvature of a straight line </a:t>
            </a:r>
            <a:r>
              <a:rPr lang="en-US" sz="2000" b="1" kern="0" dirty="0" smtClean="0">
                <a:latin typeface="Arial"/>
                <a:ea typeface="ＭＳ Ｐゴシック" charset="-128"/>
                <a:sym typeface="Symbol" charset="2"/>
              </a:rPr>
              <a:t>is identical to 0</a:t>
            </a:r>
            <a:endParaRPr lang="en-US" sz="2000" b="1" kern="0" dirty="0" smtClean="0"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The curvature of a circle </a:t>
            </a:r>
            <a:r>
              <a:rPr lang="en-US" sz="2000" b="1" kern="0" dirty="0" smtClean="0">
                <a:latin typeface="Arial"/>
                <a:ea typeface="ＭＳ Ｐゴシック" charset="-128"/>
              </a:rPr>
              <a:t>of radius R is constant</a:t>
            </a: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sym typeface="Symbol" charset="2"/>
              </a:rPr>
              <a:t>Where the curve undergoes a tight turn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sym typeface="Symbol" charset="2"/>
              </a:rPr>
              <a:t>, the curvature is large</a:t>
            </a:r>
          </a:p>
          <a:p>
            <a:pPr marL="342900" lvl="0" indent="-342900" defTabSz="914400" fontAlgn="base"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Measuring the curvature:</a:t>
            </a:r>
            <a:endParaRPr lang="en-US" sz="2400" b="1" kern="0" dirty="0" smtClean="0">
              <a:solidFill>
                <a:srgbClr val="000000"/>
              </a:solidFill>
              <a:latin typeface="Arial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Adapting Frontier Tool [</a:t>
            </a:r>
            <a:r>
              <a:rPr lang="en-US" sz="2000" b="1" kern="0" dirty="0" err="1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Glimm</a:t>
            </a: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 </a:t>
            </a:r>
            <a:r>
              <a:rPr lang="en-US" sz="2000" b="1" kern="0" dirty="0" err="1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et.al</a:t>
            </a: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]:  </a:t>
            </a:r>
            <a:r>
              <a:rPr lang="en-US" sz="2000" b="1" kern="0" dirty="0" smtClean="0">
                <a:latin typeface="Arial"/>
                <a:ea typeface="ＭＳ Ｐゴシック" charset="-128"/>
                <a:sym typeface="Symbol" charset="2"/>
              </a:rPr>
              <a:t>MPI code on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sym typeface="Symbol" charset="2"/>
              </a:rPr>
              <a:t>Blue Gene</a:t>
            </a:r>
          </a:p>
          <a:p>
            <a:pPr marL="742950" lvl="1" indent="-285750" defTabSz="914400" fontAlgn="base">
              <a:spcBef>
                <a:spcPts val="6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Also corrects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  <a:sym typeface="Symbol" charset="2"/>
              </a:rPr>
              <a:t>topological errors </a:t>
            </a:r>
            <a:endParaRPr lang="en-US" sz="2000" b="1" kern="0" dirty="0" smtClean="0">
              <a:solidFill>
                <a:srgbClr val="0000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58875" y="1544638"/>
          <a:ext cx="2097088" cy="1255712"/>
        </p:xfrm>
        <a:graphic>
          <a:graphicData uri="http://schemas.openxmlformats.org/presentationml/2006/ole">
            <p:oleObj spid="_x0000_s248834" name="Equation" r:id="rId4" imgW="1168400" imgH="698500" progId="Equation.DSMT4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5994400" y="2779776"/>
            <a:ext cx="800100" cy="1588"/>
          </a:xfrm>
          <a:prstGeom prst="line">
            <a:avLst/>
          </a:prstGeom>
          <a:ln w="31750"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23760" y="2293938"/>
            <a:ext cx="749808" cy="292608"/>
          </a:xfrm>
          <a:prstGeom prst="line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67144" y="2697480"/>
            <a:ext cx="338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"/>
                <a:cs typeface="Times"/>
              </a:rPr>
              <a:t>T</a:t>
            </a:r>
            <a:endParaRPr lang="en-US" b="1" dirty="0">
              <a:solidFill>
                <a:srgbClr val="006600"/>
              </a:solidFill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0285" y="2293938"/>
            <a:ext cx="3386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"/>
                <a:cs typeface="Times"/>
              </a:rPr>
              <a:t>T</a:t>
            </a:r>
            <a:endParaRPr lang="en-US" b="1" dirty="0">
              <a:solidFill>
                <a:srgbClr val="006600"/>
              </a:solidFill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1524000"/>
            <a:ext cx="3513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  <a:latin typeface="Times"/>
                <a:cs typeface="Times"/>
              </a:rPr>
              <a:t>N</a:t>
            </a:r>
            <a:endParaRPr lang="en-US" b="1" dirty="0">
              <a:solidFill>
                <a:srgbClr val="A50021"/>
              </a:solidFill>
              <a:latin typeface="Times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1968" y="1544638"/>
            <a:ext cx="3513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  <a:latin typeface="Times"/>
                <a:cs typeface="Times"/>
              </a:rPr>
              <a:t>N</a:t>
            </a:r>
            <a:endParaRPr lang="en-US" b="1" dirty="0">
              <a:solidFill>
                <a:srgbClr val="A50021"/>
              </a:solidFill>
              <a:latin typeface="Times"/>
              <a:cs typeface="Time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622917" y="2395728"/>
            <a:ext cx="777240" cy="1588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699927" y="2062713"/>
            <a:ext cx="777240" cy="270426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6794500" y="2359533"/>
          <a:ext cx="292100" cy="227013"/>
        </p:xfrm>
        <a:graphic>
          <a:graphicData uri="http://schemas.openxmlformats.org/presentationml/2006/ole">
            <p:oleObj spid="_x0000_s248837" name="Equation" r:id="rId5" imgW="228600" imgH="177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6" grpId="2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0200" y="274638"/>
            <a:ext cx="8356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Edge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Detection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2" descr="spir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06" y="1656536"/>
            <a:ext cx="4612216" cy="3459162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49464" y="5115698"/>
            <a:ext cx="1826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  <a:latin typeface="Arial"/>
                <a:cs typeface="Arial"/>
              </a:rPr>
              <a:t>Scalar field</a:t>
            </a:r>
            <a:endParaRPr lang="en-US" sz="2400" b="1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pic>
        <p:nvPicPr>
          <p:cNvPr id="5" name="Picture 4" descr="e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10" y="1707336"/>
            <a:ext cx="4676790" cy="3262158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37364" y="5115697"/>
            <a:ext cx="1809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  <a:latin typeface="Arial"/>
                <a:cs typeface="Arial"/>
              </a:rPr>
              <a:t>Front wave</a:t>
            </a:r>
            <a:endParaRPr lang="en-US" sz="2400" b="1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156060" y="5227765"/>
            <a:ext cx="825500" cy="3092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02277" y="5616832"/>
            <a:ext cx="19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Canny algorithm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0200" y="274638"/>
            <a:ext cx="8356600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N</a:t>
            </a:r>
            <a:r>
              <a:rPr lang="it-IT" sz="3200" b="1" noProof="0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ormal</a:t>
            </a:r>
            <a:r>
              <a:rPr lang="it-IT" sz="3200" b="1" noProof="0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V</a:t>
            </a:r>
            <a:r>
              <a:rPr lang="it-IT" sz="3200" b="1" noProof="0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ectors</a:t>
            </a:r>
            <a:r>
              <a:rPr lang="it-IT" sz="3200" b="1" noProof="0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</a:t>
            </a:r>
            <a:r>
              <a:rPr lang="it-IT" sz="3200" b="1" noProof="0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Computation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3" name="Picture 2" descr="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95438"/>
            <a:ext cx="4723774" cy="3802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8700" y="3314700"/>
            <a:ext cx="450850" cy="431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97075" y="4114800"/>
            <a:ext cx="450850" cy="431800"/>
          </a:xfrm>
          <a:prstGeom prst="rect">
            <a:avLst/>
          </a:prstGeom>
          <a:noFill/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ormalzoom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654" y="1087438"/>
            <a:ext cx="3761268" cy="30273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1050" y="1163638"/>
            <a:ext cx="2876550" cy="279876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ormalzoom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467" y="4318000"/>
            <a:ext cx="3014133" cy="2260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08650" y="4229100"/>
            <a:ext cx="3181350" cy="2349500"/>
          </a:xfrm>
          <a:prstGeom prst="rect">
            <a:avLst/>
          </a:prstGeom>
          <a:noFill/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33074" y="5416777"/>
            <a:ext cx="3032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Compute the Gradient </a:t>
            </a:r>
            <a:endParaRPr lang="en-US" sz="2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0200" y="274638"/>
            <a:ext cx="8356600" cy="842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Tangent</a:t>
            </a:r>
            <a:r>
              <a:rPr lang="it-IT" sz="3200" b="1" noProof="0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V</a:t>
            </a:r>
            <a:r>
              <a:rPr lang="it-IT" sz="3200" b="1" noProof="0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ectors</a:t>
            </a:r>
            <a:r>
              <a:rPr lang="it-IT" sz="3200" b="1" noProof="0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</a:t>
            </a:r>
            <a:r>
              <a:rPr lang="it-IT" sz="3200" b="1" noProof="0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Computation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9" name="Picture 8" descr="tang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786217"/>
            <a:ext cx="3987800" cy="36305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11400" y="3416579"/>
            <a:ext cx="520700" cy="431800"/>
          </a:xfrm>
          <a:prstGeom prst="rect">
            <a:avLst/>
          </a:prstGeom>
          <a:noFill/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angentzoomi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4179120"/>
            <a:ext cx="3403600" cy="25527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2600" y="4281540"/>
            <a:ext cx="2959100" cy="2450280"/>
          </a:xfrm>
          <a:prstGeom prst="rect">
            <a:avLst/>
          </a:prstGeom>
          <a:noFill/>
          <a:ln w="508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12950" y="2209259"/>
            <a:ext cx="450850" cy="431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angentzoomi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693" y="1295810"/>
            <a:ext cx="3554907" cy="26661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62574" y="1443038"/>
            <a:ext cx="3184525" cy="236778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7049" y="5416777"/>
            <a:ext cx="3103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 Based on the Gradient </a:t>
            </a:r>
            <a:endParaRPr lang="en-US" sz="2400" b="1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aduc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912812"/>
            <a:ext cx="6540500" cy="4905375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30200" y="274638"/>
            <a:ext cx="8356600" cy="765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The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Curl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of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the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Tangent</a:t>
            </a:r>
            <a:r>
              <a:rPr lang="it-IT" sz="3200" b="1" dirty="0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 </a:t>
            </a:r>
            <a:r>
              <a:rPr lang="it-IT" sz="3200" b="1" dirty="0" err="1" smtClean="0">
                <a:solidFill>
                  <a:srgbClr val="A50021"/>
                </a:solidFill>
                <a:latin typeface="Arial"/>
                <a:ea typeface="+mj-ea"/>
                <a:cs typeface="Arial"/>
              </a:rPr>
              <a:t>Field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565" y="5640387"/>
            <a:ext cx="87689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333399"/>
                </a:solidFill>
              </a:rPr>
              <a:t>Curl = </a:t>
            </a:r>
            <a:r>
              <a:rPr lang="en-US" sz="2200" b="1" dirty="0" smtClean="0"/>
              <a:t>infinitesimal rotation of </a:t>
            </a:r>
            <a:r>
              <a:rPr lang="en-US" sz="2200" b="1" dirty="0" smtClean="0">
                <a:solidFill>
                  <a:srgbClr val="006600"/>
                </a:solidFill>
              </a:rPr>
              <a:t>a vector field </a:t>
            </a:r>
            <a:r>
              <a:rPr lang="en-US" sz="2200" b="1" dirty="0" smtClean="0"/>
              <a:t>(circulation density of a fluid)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Verification Setup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3363" y="1625600"/>
            <a:ext cx="8424862" cy="450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</a:rPr>
              <a:t>M</a:t>
            </a:r>
            <a:r>
              <a:rPr lang="en-US" sz="2400" b="1" kern="0" noProof="0" dirty="0" err="1" smtClean="0">
                <a:solidFill>
                  <a:srgbClr val="006600"/>
                </a:solidFill>
                <a:latin typeface="Arial"/>
              </a:rPr>
              <a:t>odels</a:t>
            </a:r>
            <a:r>
              <a:rPr lang="en-US" sz="2400" b="1" kern="0" noProof="0" dirty="0" smtClean="0">
                <a:solidFill>
                  <a:srgbClr val="006600"/>
                </a:solidFill>
                <a:latin typeface="Arial"/>
              </a:rPr>
              <a:t> are deterministic with one initial state: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A</a:t>
            </a:r>
            <a:r>
              <a:rPr lang="en-US" sz="2000" b="1" kern="0" noProof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 spiral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: 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induced with a specific protocol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Verification becomes parameter estimation/synthesis: 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In normal tissue: </a:t>
            </a:r>
            <a:r>
              <a:rPr lang="en-US" sz="2000" b="1" kern="0" dirty="0" smtClean="0">
                <a:latin typeface="Arial"/>
                <a:ea typeface="ＭＳ Ｐゴシック" charset="-128"/>
              </a:rPr>
              <a:t>no fibrillation possible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Diseased tissue: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brute force gives parameter bounds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Parameter space search: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increases accuracy </a:t>
            </a:r>
          </a:p>
          <a:p>
            <a:pPr marL="342900" lvl="0" indent="-342900" defTabSz="914400" fontAlgn="base">
              <a:spcBef>
                <a:spcPct val="75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Parameters are mapped to the ionic entities: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Obtained mapping: </a:t>
            </a:r>
            <a:r>
              <a:rPr lang="en-US" sz="2000" b="1" kern="0" dirty="0" smtClean="0">
                <a:latin typeface="Arial"/>
                <a:ea typeface="ＭＳ Ｐゴシック" charset="-128"/>
              </a:rPr>
              <a:t>used for diagnosis and therapy</a:t>
            </a:r>
            <a:endParaRPr lang="en-US" sz="2400" b="1" kern="0" dirty="0" smtClean="0"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6" grpId="1" build="allAtOnce"/>
      <p:bldP spid="6" grpId="2" build="allAtOnce"/>
      <p:bldP spid="6" grpId="3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3363" y="492125"/>
            <a:ext cx="8610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0" dirty="0" smtClean="0">
                <a:solidFill>
                  <a:srgbClr val="A50021"/>
                </a:solidFill>
                <a:latin typeface="Arial"/>
                <a:cs typeface="Arial"/>
              </a:rPr>
              <a:t>Possible Collaborations  </a:t>
            </a:r>
            <a:endParaRPr lang="en-US" sz="3200" b="1" kern="0" dirty="0">
              <a:solidFill>
                <a:srgbClr val="A50021"/>
              </a:solidFill>
              <a:latin typeface="Arial"/>
              <a:cs typeface="Arial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7800" y="1625601"/>
            <a:ext cx="8910637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noProof="0" dirty="0" smtClean="0">
                <a:solidFill>
                  <a:srgbClr val="006600"/>
                </a:solidFill>
                <a:latin typeface="Arial"/>
              </a:rPr>
              <a:t>Pancreatic cancer group: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noProof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Spatial properties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</a:rPr>
              <a:t>also a </a:t>
            </a:r>
            <a:r>
              <a:rPr lang="en-US" sz="2000" b="1" kern="0" noProof="0" dirty="0" smtClean="0">
                <a:latin typeface="Arial"/>
                <a:ea typeface="ＭＳ Ｐゴシック" charset="-128"/>
              </a:rPr>
              <a:t>reaction diffusion system</a:t>
            </a:r>
            <a:endParaRPr lang="en-US" sz="2000" b="1" kern="0" dirty="0" smtClean="0">
              <a:latin typeface="Arial"/>
              <a:ea typeface="ＭＳ Ｐゴシック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charset="-128"/>
                <a:sym typeface="Symbol" charset="2"/>
              </a:rPr>
              <a:t>Nonlinear models: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 charset="-128"/>
                <a:sym typeface="Symbol" charset="2"/>
              </a:rPr>
              <a:t>approximation, diff. invariants, statistical MC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  <a:sym typeface="Symbol" charset="2"/>
              </a:rPr>
              <a:t>Parameter estimation: </a:t>
            </a:r>
            <a:r>
              <a:rPr lang="en-US" sz="2000" b="1" kern="0" dirty="0" smtClean="0">
                <a:latin typeface="Arial"/>
                <a:ea typeface="ＭＳ Ｐゴシック" charset="-128"/>
                <a:sym typeface="Symbol" charset="2"/>
              </a:rPr>
              <a:t>information theory</a:t>
            </a:r>
            <a:r>
              <a:rPr lang="en-US" sz="2000" b="1" kern="0" smtClean="0">
                <a:latin typeface="Arial"/>
                <a:ea typeface="ＭＳ Ｐゴシック" charset="-128"/>
                <a:sym typeface="Symbol" charset="2"/>
              </a:rPr>
              <a:t>, statistical MC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"/>
              <a:ea typeface="ＭＳ Ｐゴシック" charset="-128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solidFill>
                  <a:srgbClr val="006600"/>
                </a:solidFill>
                <a:latin typeface="Arial"/>
                <a:sym typeface="Symbol" charset="2"/>
              </a:rPr>
              <a:t>Aerospace / Automotive groups: 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Monitoring &amp; Control: </a:t>
            </a:r>
            <a:r>
              <a:rPr lang="en-US" sz="2000" b="1" kern="0" dirty="0" smtClean="0">
                <a:latin typeface="Arial"/>
                <a:ea typeface="ＭＳ Ｐゴシック" charset="-128"/>
              </a:rPr>
              <a:t>low energy defibrillation, stochastic HA  </a:t>
            </a: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2000" b="1" kern="0" dirty="0" smtClean="0">
                <a:solidFill>
                  <a:srgbClr val="333399"/>
                </a:solidFill>
                <a:latin typeface="Arial"/>
                <a:ea typeface="ＭＳ Ｐゴシック" charset="-128"/>
              </a:rPr>
              <a:t>Machine learning: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ＭＳ Ｐゴシック" charset="-128"/>
              </a:rPr>
              <a:t>of spatial temporal patterns </a:t>
            </a:r>
            <a:endParaRPr lang="en-US" sz="2400" b="1" kern="0" dirty="0" smtClean="0">
              <a:latin typeface="Arial"/>
              <a:sym typeface="Symbol" charset="2"/>
            </a:endParaRPr>
          </a:p>
          <a:p>
            <a:pPr marL="742950" lvl="1" indent="-285750" defTabSz="914400" fontAlgn="base">
              <a:spcBef>
                <a:spcPct val="50000"/>
              </a:spcBef>
              <a:spcAft>
                <a:spcPct val="0"/>
              </a:spcAft>
              <a:buFontTx/>
              <a:buChar char="–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solidFill>
                <a:srgbClr val="006600"/>
              </a:solidFill>
              <a:latin typeface="Arial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  <a:sym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3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7493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A50021"/>
                </a:solidFill>
                <a:latin typeface="+mn-lt"/>
              </a:rPr>
              <a:t>Single Cell Reaction: Action Potential</a:t>
            </a:r>
            <a:endParaRPr lang="en-US" sz="3200" b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8163" y="1565275"/>
            <a:ext cx="4803775" cy="2459038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dirty="0">
                <a:solidFill>
                  <a:srgbClr val="333399"/>
                </a:solidFill>
                <a:ea typeface="SimSun" pitchFamily="2" charset="-122"/>
                <a:cs typeface="SimSun" pitchFamily="2" charset="-122"/>
              </a:rPr>
              <a:t>Membrane’s AP depends on: </a:t>
            </a:r>
          </a:p>
          <a:p>
            <a:pPr>
              <a:spcBef>
                <a:spcPts val="840"/>
              </a:spcBef>
            </a:pPr>
            <a:r>
              <a:rPr lang="en-US" altLang="zh-CN" sz="2200" b="1" dirty="0">
                <a:solidFill>
                  <a:srgbClr val="A50021"/>
                </a:solidFill>
                <a:ea typeface="SimSun" pitchFamily="2" charset="-122"/>
                <a:cs typeface="SimSun" pitchFamily="2" charset="-122"/>
              </a:rPr>
              <a:t>Stimulus</a:t>
            </a:r>
            <a:r>
              <a:rPr lang="en-US" altLang="zh-CN" sz="2200" b="1" dirty="0">
                <a:ea typeface="SimSun" pitchFamily="2" charset="-122"/>
                <a:cs typeface="SimSun" pitchFamily="2" charset="-122"/>
              </a:rPr>
              <a:t> (voltage or current):</a:t>
            </a:r>
          </a:p>
          <a:p>
            <a:pPr lvl="1">
              <a:spcBef>
                <a:spcPct val="40000"/>
              </a:spcBef>
            </a:pPr>
            <a:r>
              <a:rPr lang="en-US" altLang="zh-CN" sz="2000" b="1" dirty="0" smtClean="0">
                <a:ea typeface="SimSun" pitchFamily="2" charset="-122"/>
                <a:cs typeface="SimSun" pitchFamily="2" charset="-122"/>
              </a:rPr>
              <a:t>External / Neighboring </a:t>
            </a:r>
            <a:r>
              <a:rPr lang="en-US" altLang="zh-CN" sz="2000" b="1" dirty="0">
                <a:ea typeface="SimSun" pitchFamily="2" charset="-122"/>
                <a:cs typeface="SimSun" pitchFamily="2" charset="-122"/>
              </a:rPr>
              <a:t>cells </a:t>
            </a:r>
          </a:p>
          <a:p>
            <a:pPr>
              <a:spcBef>
                <a:spcPct val="40000"/>
              </a:spcBef>
            </a:pPr>
            <a:r>
              <a:rPr lang="en-US" altLang="zh-CN" sz="2200" b="1" dirty="0">
                <a:solidFill>
                  <a:srgbClr val="A50021"/>
                </a:solidFill>
                <a:ea typeface="SimSun" pitchFamily="2" charset="-122"/>
                <a:cs typeface="SimSun" pitchFamily="2" charset="-122"/>
              </a:rPr>
              <a:t>Cell’s state </a:t>
            </a:r>
          </a:p>
        </p:txBody>
      </p:sp>
      <p:sp>
        <p:nvSpPr>
          <p:cNvPr id="577544" name="Rectangle 8"/>
          <p:cNvSpPr>
            <a:spLocks noChangeArrowheads="1"/>
          </p:cNvSpPr>
          <p:nvPr/>
        </p:nvSpPr>
        <p:spPr bwMode="auto">
          <a:xfrm rot="10800000">
            <a:off x="5332147" y="3915509"/>
            <a:ext cx="3337688" cy="2358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80" name="Line 44"/>
          <p:cNvSpPr>
            <a:spLocks noChangeShapeType="1"/>
          </p:cNvSpPr>
          <p:nvPr/>
        </p:nvSpPr>
        <p:spPr bwMode="auto">
          <a:xfrm>
            <a:off x="5106939" y="4086857"/>
            <a:ext cx="3651439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76" name="Line 40"/>
          <p:cNvSpPr>
            <a:spLocks noChangeShapeType="1"/>
          </p:cNvSpPr>
          <p:nvPr/>
        </p:nvSpPr>
        <p:spPr bwMode="auto">
          <a:xfrm>
            <a:off x="5119638" y="4815087"/>
            <a:ext cx="3661064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53" name="Rectangle 17"/>
          <p:cNvSpPr>
            <a:spLocks noChangeArrowheads="1"/>
          </p:cNvSpPr>
          <p:nvPr/>
        </p:nvSpPr>
        <p:spPr bwMode="auto">
          <a:xfrm>
            <a:off x="5112715" y="1899914"/>
            <a:ext cx="3661062" cy="3381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65" name="Line 29"/>
          <p:cNvSpPr>
            <a:spLocks noChangeShapeType="1"/>
          </p:cNvSpPr>
          <p:nvPr/>
        </p:nvSpPr>
        <p:spPr bwMode="auto">
          <a:xfrm>
            <a:off x="5116564" y="4813660"/>
            <a:ext cx="188635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293650" y="1987844"/>
            <a:ext cx="3482051" cy="3018882"/>
            <a:chOff x="3839" y="857"/>
            <a:chExt cx="1809" cy="1339"/>
          </a:xfrm>
        </p:grpSpPr>
        <p:sp>
          <p:nvSpPr>
            <p:cNvPr id="577566" name="Line 30"/>
            <p:cNvSpPr>
              <a:spLocks noChangeShapeType="1"/>
            </p:cNvSpPr>
            <p:nvPr/>
          </p:nvSpPr>
          <p:spPr bwMode="auto">
            <a:xfrm flipV="1">
              <a:off x="3839" y="1785"/>
              <a:ext cx="30" cy="336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567" name="Line 31"/>
            <p:cNvSpPr>
              <a:spLocks noChangeShapeType="1"/>
            </p:cNvSpPr>
            <p:nvPr/>
          </p:nvSpPr>
          <p:spPr bwMode="auto">
            <a:xfrm flipV="1">
              <a:off x="3870" y="1754"/>
              <a:ext cx="55" cy="34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568" name="Line 32"/>
            <p:cNvSpPr>
              <a:spLocks noChangeShapeType="1"/>
            </p:cNvSpPr>
            <p:nvPr/>
          </p:nvSpPr>
          <p:spPr bwMode="auto">
            <a:xfrm flipV="1">
              <a:off x="3922" y="902"/>
              <a:ext cx="8" cy="854"/>
            </a:xfrm>
            <a:prstGeom prst="line">
              <a:avLst/>
            </a:prstGeom>
            <a:noFill/>
            <a:ln w="190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569" name="Freeform 33"/>
            <p:cNvSpPr>
              <a:spLocks/>
            </p:cNvSpPr>
            <p:nvPr/>
          </p:nvSpPr>
          <p:spPr bwMode="auto">
            <a:xfrm>
              <a:off x="3932" y="857"/>
              <a:ext cx="50" cy="5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48" h="48">
                  <a:moveTo>
                    <a:pt x="0" y="48"/>
                  </a:moveTo>
                  <a:cubicBezTo>
                    <a:pt x="18" y="26"/>
                    <a:pt x="37" y="5"/>
                    <a:pt x="48" y="0"/>
                  </a:cubicBezTo>
                </a:path>
              </a:pathLst>
            </a:custGeom>
            <a:noFill/>
            <a:ln w="190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570" name="Freeform 34"/>
            <p:cNvSpPr>
              <a:spLocks/>
            </p:cNvSpPr>
            <p:nvPr/>
          </p:nvSpPr>
          <p:spPr bwMode="auto">
            <a:xfrm>
              <a:off x="3978" y="863"/>
              <a:ext cx="1092" cy="1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72"/>
                </a:cxn>
                <a:cxn ang="0">
                  <a:pos x="186" y="162"/>
                </a:cxn>
                <a:cxn ang="0">
                  <a:pos x="750" y="426"/>
                </a:cxn>
                <a:cxn ang="0">
                  <a:pos x="1032" y="888"/>
                </a:cxn>
                <a:cxn ang="0">
                  <a:pos x="1194" y="1248"/>
                </a:cxn>
              </a:cxnLst>
              <a:rect l="0" t="0" r="r" b="b"/>
              <a:pathLst>
                <a:path w="1194" h="1248">
                  <a:moveTo>
                    <a:pt x="0" y="0"/>
                  </a:moveTo>
                  <a:cubicBezTo>
                    <a:pt x="8" y="22"/>
                    <a:pt x="17" y="45"/>
                    <a:pt x="48" y="72"/>
                  </a:cubicBezTo>
                  <a:cubicBezTo>
                    <a:pt x="79" y="99"/>
                    <a:pt x="69" y="103"/>
                    <a:pt x="186" y="162"/>
                  </a:cubicBezTo>
                  <a:cubicBezTo>
                    <a:pt x="303" y="221"/>
                    <a:pt x="609" y="305"/>
                    <a:pt x="750" y="426"/>
                  </a:cubicBezTo>
                  <a:cubicBezTo>
                    <a:pt x="891" y="547"/>
                    <a:pt x="958" y="751"/>
                    <a:pt x="1032" y="888"/>
                  </a:cubicBezTo>
                  <a:cubicBezTo>
                    <a:pt x="1106" y="1025"/>
                    <a:pt x="1150" y="1136"/>
                    <a:pt x="1194" y="1248"/>
                  </a:cubicBezTo>
                </a:path>
              </a:pathLst>
            </a:custGeom>
            <a:noFill/>
            <a:ln w="190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571" name="Freeform 35"/>
            <p:cNvSpPr>
              <a:spLocks/>
            </p:cNvSpPr>
            <p:nvPr/>
          </p:nvSpPr>
          <p:spPr bwMode="auto">
            <a:xfrm>
              <a:off x="5071" y="2006"/>
              <a:ext cx="577" cy="1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0"/>
                </a:cxn>
                <a:cxn ang="0">
                  <a:pos x="108" y="114"/>
                </a:cxn>
                <a:cxn ang="0">
                  <a:pos x="270" y="120"/>
                </a:cxn>
                <a:cxn ang="0">
                  <a:pos x="582" y="72"/>
                </a:cxn>
              </a:cxnLst>
              <a:rect l="0" t="0" r="r" b="b"/>
              <a:pathLst>
                <a:path w="582" h="127">
                  <a:moveTo>
                    <a:pt x="0" y="0"/>
                  </a:moveTo>
                  <a:cubicBezTo>
                    <a:pt x="15" y="35"/>
                    <a:pt x="30" y="71"/>
                    <a:pt x="48" y="90"/>
                  </a:cubicBezTo>
                  <a:cubicBezTo>
                    <a:pt x="66" y="109"/>
                    <a:pt x="71" y="109"/>
                    <a:pt x="108" y="114"/>
                  </a:cubicBezTo>
                  <a:cubicBezTo>
                    <a:pt x="145" y="119"/>
                    <a:pt x="191" y="127"/>
                    <a:pt x="270" y="120"/>
                  </a:cubicBezTo>
                  <a:cubicBezTo>
                    <a:pt x="349" y="113"/>
                    <a:pt x="465" y="92"/>
                    <a:pt x="582" y="72"/>
                  </a:cubicBezTo>
                </a:path>
              </a:pathLst>
            </a:custGeom>
            <a:noFill/>
            <a:ln w="19050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7572" name="Text Box 36"/>
          <p:cNvSpPr txBox="1">
            <a:spLocks noChangeArrowheads="1"/>
          </p:cNvSpPr>
          <p:nvPr/>
        </p:nvSpPr>
        <p:spPr bwMode="auto">
          <a:xfrm>
            <a:off x="6608321" y="5223166"/>
            <a:ext cx="658298" cy="3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time</a:t>
            </a:r>
          </a:p>
        </p:txBody>
      </p:sp>
      <p:sp>
        <p:nvSpPr>
          <p:cNvPr id="577573" name="Text Box 37"/>
          <p:cNvSpPr txBox="1">
            <a:spLocks noChangeArrowheads="1"/>
          </p:cNvSpPr>
          <p:nvPr/>
        </p:nvSpPr>
        <p:spPr bwMode="auto">
          <a:xfrm rot="16200000">
            <a:off x="4360710" y="3125914"/>
            <a:ext cx="1149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voltage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101255" y="3473612"/>
            <a:ext cx="1807343" cy="1433913"/>
            <a:chOff x="5101255" y="3473612"/>
            <a:chExt cx="1807343" cy="1433913"/>
          </a:xfrm>
        </p:grpSpPr>
        <p:sp>
          <p:nvSpPr>
            <p:cNvPr id="577586" name="Text Box 50"/>
            <p:cNvSpPr txBox="1">
              <a:spLocks noChangeArrowheads="1"/>
            </p:cNvSpPr>
            <p:nvPr/>
          </p:nvSpPr>
          <p:spPr bwMode="auto">
            <a:xfrm rot="16591170">
              <a:off x="4522798" y="4052069"/>
              <a:ext cx="143391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Stimulus</a:t>
              </a: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5295575" y="4204165"/>
              <a:ext cx="250230" cy="619769"/>
              <a:chOff x="3840" y="1840"/>
              <a:chExt cx="130" cy="272"/>
            </a:xfrm>
          </p:grpSpPr>
          <p:sp>
            <p:nvSpPr>
              <p:cNvPr id="577574" name="Freeform 38"/>
              <p:cNvSpPr>
                <a:spLocks/>
              </p:cNvSpPr>
              <p:nvPr/>
            </p:nvSpPr>
            <p:spPr bwMode="auto">
              <a:xfrm>
                <a:off x="3865" y="1840"/>
                <a:ext cx="105" cy="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56"/>
                  </a:cxn>
                  <a:cxn ang="0">
                    <a:pos x="96" y="260"/>
                  </a:cxn>
                </a:cxnLst>
                <a:rect l="0" t="0" r="r" b="b"/>
                <a:pathLst>
                  <a:path w="96" h="260">
                    <a:moveTo>
                      <a:pt x="0" y="0"/>
                    </a:moveTo>
                    <a:cubicBezTo>
                      <a:pt x="22" y="6"/>
                      <a:pt x="44" y="13"/>
                      <a:pt x="60" y="56"/>
                    </a:cubicBezTo>
                    <a:cubicBezTo>
                      <a:pt x="76" y="99"/>
                      <a:pt x="87" y="226"/>
                      <a:pt x="96" y="260"/>
                    </a:cubicBezTo>
                  </a:path>
                </a:pathLst>
              </a:custGeom>
              <a:noFill/>
              <a:ln w="2540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577" name="Line 41"/>
              <p:cNvSpPr>
                <a:spLocks noChangeShapeType="1"/>
              </p:cNvSpPr>
              <p:nvPr/>
            </p:nvSpPr>
            <p:spPr bwMode="auto">
              <a:xfrm flipV="1">
                <a:off x="3840" y="1840"/>
                <a:ext cx="24" cy="270"/>
              </a:xfrm>
              <a:prstGeom prst="line">
                <a:avLst/>
              </a:prstGeom>
              <a:noFill/>
              <a:ln w="19050">
                <a:solidFill>
                  <a:srgbClr val="A5002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7579" name="Text Box 43"/>
            <p:cNvSpPr txBox="1">
              <a:spLocks noChangeArrowheads="1"/>
            </p:cNvSpPr>
            <p:nvPr/>
          </p:nvSpPr>
          <p:spPr bwMode="auto">
            <a:xfrm>
              <a:off x="5436089" y="4319080"/>
              <a:ext cx="147250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failed initiation</a:t>
              </a:r>
            </a:p>
          </p:txBody>
        </p:sp>
      </p:grpSp>
      <p:sp>
        <p:nvSpPr>
          <p:cNvPr id="577582" name="Text Box 46"/>
          <p:cNvSpPr txBox="1">
            <a:spLocks noChangeArrowheads="1"/>
          </p:cNvSpPr>
          <p:nvPr/>
        </p:nvSpPr>
        <p:spPr bwMode="auto">
          <a:xfrm>
            <a:off x="7505301" y="3759944"/>
            <a:ext cx="12242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Threshold</a:t>
            </a:r>
          </a:p>
        </p:txBody>
      </p:sp>
      <p:sp>
        <p:nvSpPr>
          <p:cNvPr id="577585" name="Text Box 49"/>
          <p:cNvSpPr txBox="1">
            <a:spLocks noChangeArrowheads="1"/>
          </p:cNvSpPr>
          <p:nvPr/>
        </p:nvSpPr>
        <p:spPr bwMode="auto">
          <a:xfrm>
            <a:off x="6271473" y="4769996"/>
            <a:ext cx="18767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Resting potential</a:t>
            </a:r>
          </a:p>
        </p:txBody>
      </p:sp>
      <p:sp>
        <p:nvSpPr>
          <p:cNvPr id="577588" name="Text Box 52"/>
          <p:cNvSpPr txBox="1">
            <a:spLocks noChangeArrowheads="1"/>
          </p:cNvSpPr>
          <p:nvPr/>
        </p:nvSpPr>
        <p:spPr bwMode="auto">
          <a:xfrm>
            <a:off x="5511158" y="1498599"/>
            <a:ext cx="30797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Schematic Action Potential</a:t>
            </a:r>
          </a:p>
        </p:txBody>
      </p:sp>
      <p:sp>
        <p:nvSpPr>
          <p:cNvPr id="577599" name="Rectangle 63"/>
          <p:cNvSpPr>
            <a:spLocks noChangeArrowheads="1"/>
          </p:cNvSpPr>
          <p:nvPr/>
        </p:nvSpPr>
        <p:spPr bwMode="auto">
          <a:xfrm>
            <a:off x="538163" y="3569216"/>
            <a:ext cx="45878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333399"/>
                </a:solidFill>
                <a:ea typeface="SimSun" pitchFamily="2" charset="-122"/>
                <a:cs typeface="SimSun" pitchFamily="2" charset="-122"/>
              </a:rPr>
              <a:t>AP has nonlinear behavior</a:t>
            </a:r>
            <a:r>
              <a:rPr lang="en-US" altLang="zh-CN" sz="2400" b="1" dirty="0" smtClean="0">
                <a:solidFill>
                  <a:srgbClr val="333399"/>
                </a:solidFill>
                <a:ea typeface="SimSun" pitchFamily="2" charset="-122"/>
                <a:cs typeface="SimSun" pitchFamily="2" charset="-122"/>
              </a:rPr>
              <a:t>!</a:t>
            </a:r>
          </a:p>
          <a:p>
            <a:pPr marL="342900" lvl="0" indent="-342900" defTabSz="914400" fontAlgn="base">
              <a:spcBef>
                <a:spcPts val="840"/>
              </a:spcBef>
              <a:spcAft>
                <a:spcPct val="0"/>
              </a:spcAft>
              <a:buFontTx/>
              <a:buChar char="•"/>
            </a:pPr>
            <a:r>
              <a:rPr lang="en-US" altLang="zh-CN" sz="2200" b="1" kern="0" dirty="0" smtClean="0">
                <a:solidFill>
                  <a:srgbClr val="A50021"/>
                </a:solidFill>
                <a:ea typeface="SimSun" pitchFamily="2" charset="-122"/>
                <a:cs typeface="SimSun" pitchFamily="2" charset="-122"/>
              </a:rPr>
              <a:t>Reaction diffusion system:</a:t>
            </a:r>
            <a:endParaRPr lang="en-US" altLang="zh-CN" sz="2200" b="1" kern="0" dirty="0" smtClean="0">
              <a:solidFill>
                <a:srgbClr val="000000"/>
              </a:solidFill>
              <a:ea typeface="SimSun" pitchFamily="2" charset="-122"/>
              <a:cs typeface="SimSun" pitchFamily="2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200" b="1" dirty="0">
              <a:solidFill>
                <a:srgbClr val="333399"/>
              </a:solidFill>
              <a:ea typeface="SimSun" pitchFamily="2" charset="-122"/>
              <a:cs typeface="SimSun" pitchFamily="2" charset="-122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93282" y="4560148"/>
          <a:ext cx="2517775" cy="735013"/>
        </p:xfrm>
        <a:graphic>
          <a:graphicData uri="http://schemas.openxmlformats.org/presentationml/2006/ole">
            <p:oleObj spid="_x0000_s30722" name="Equation" r:id="rId4" imgW="1346200" imgH="393700" progId="Equation.DSMT4">
              <p:embed/>
            </p:oleObj>
          </a:graphicData>
        </a:graphic>
      </p:graphicFrame>
      <p:sp>
        <p:nvSpPr>
          <p:cNvPr id="33" name="Cloud Callout 32"/>
          <p:cNvSpPr/>
          <p:nvPr/>
        </p:nvSpPr>
        <p:spPr bwMode="auto">
          <a:xfrm>
            <a:off x="305859" y="5423691"/>
            <a:ext cx="1565273" cy="726525"/>
          </a:xfrm>
          <a:prstGeom prst="cloudCallout">
            <a:avLst>
              <a:gd name="adj1" fmla="val 24793"/>
              <a:gd name="adj2" fmla="val -64373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Behavior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 time</a:t>
            </a:r>
            <a:endParaRPr kumimoji="0" lang="en-US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1600202" y="5499891"/>
            <a:ext cx="1507066" cy="574125"/>
          </a:xfrm>
          <a:prstGeom prst="cloudCallout">
            <a:avLst>
              <a:gd name="adj1" fmla="val 74"/>
              <a:gd name="adj2" fmla="val -85019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Reaction</a:t>
            </a:r>
          </a:p>
        </p:txBody>
      </p:sp>
      <p:sp>
        <p:nvSpPr>
          <p:cNvPr id="35" name="Cloud Callout 34"/>
          <p:cNvSpPr/>
          <p:nvPr/>
        </p:nvSpPr>
        <p:spPr bwMode="auto">
          <a:xfrm>
            <a:off x="2650069" y="5499891"/>
            <a:ext cx="1507066" cy="574125"/>
          </a:xfrm>
          <a:prstGeom prst="cloudCallout">
            <a:avLst>
              <a:gd name="adj1" fmla="val 74"/>
              <a:gd name="adj2" fmla="val -85019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7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/>
      <p:bldP spid="577565" grpId="0" animBg="1"/>
      <p:bldP spid="577599" grpId="0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457200" y="358775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A50021"/>
                </a:solidFill>
              </a:rPr>
              <a:t>Frequency Response</a:t>
            </a:r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433388" y="4703763"/>
            <a:ext cx="8343900" cy="8617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APD90:</a:t>
            </a:r>
            <a:r>
              <a:rPr lang="en-US" sz="2000" b="1" dirty="0"/>
              <a:t> AP &gt; 10% </a:t>
            </a:r>
            <a:r>
              <a:rPr lang="en-US" sz="2000" b="1" dirty="0" err="1"/>
              <a:t>AP</a:t>
            </a:r>
            <a:r>
              <a:rPr lang="en-US" sz="2000" b="1" baseline="-25000" dirty="0" err="1"/>
              <a:t>m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b="1" dirty="0">
                <a:solidFill>
                  <a:srgbClr val="006600"/>
                </a:solidFill>
              </a:rPr>
              <a:t>DI90:</a:t>
            </a:r>
            <a:r>
              <a:rPr lang="en-US" sz="2000" b="1" dirty="0"/>
              <a:t> AP &lt; 10% </a:t>
            </a:r>
            <a:r>
              <a:rPr lang="en-US" sz="2000" b="1" dirty="0" err="1"/>
              <a:t>AP</a:t>
            </a:r>
            <a:r>
              <a:rPr lang="en-US" sz="2000" b="1" baseline="-25000" dirty="0" err="1"/>
              <a:t>m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b="1" dirty="0">
                <a:solidFill>
                  <a:srgbClr val="006600"/>
                </a:solidFill>
              </a:rPr>
              <a:t>BCL: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/>
              <a:t>APD + DI</a:t>
            </a:r>
          </a:p>
          <a:p>
            <a:pPr>
              <a:spcBef>
                <a:spcPct val="40000"/>
              </a:spcBef>
            </a:pPr>
            <a:endParaRPr lang="en-US" sz="2000" dirty="0"/>
          </a:p>
        </p:txBody>
      </p:sp>
      <p:pic>
        <p:nvPicPr>
          <p:cNvPr id="3082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292225"/>
            <a:ext cx="3870325" cy="321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457200" y="358775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A50021"/>
                </a:solidFill>
              </a:rPr>
              <a:t>Frequency Response</a:t>
            </a:r>
          </a:p>
        </p:txBody>
      </p:sp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433388" y="4703763"/>
            <a:ext cx="8343900" cy="1250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APD90:</a:t>
            </a:r>
            <a:r>
              <a:rPr lang="en-US" sz="2000" b="1" dirty="0"/>
              <a:t> AP &gt; 10% </a:t>
            </a:r>
            <a:r>
              <a:rPr lang="en-US" sz="2000" b="1" dirty="0" err="1"/>
              <a:t>AP</a:t>
            </a:r>
            <a:r>
              <a:rPr lang="en-US" sz="2000" b="1" baseline="-25000" dirty="0" err="1"/>
              <a:t>m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b="1" dirty="0">
                <a:solidFill>
                  <a:srgbClr val="006600"/>
                </a:solidFill>
              </a:rPr>
              <a:t>DI90:</a:t>
            </a:r>
            <a:r>
              <a:rPr lang="en-US" sz="2000" b="1" dirty="0"/>
              <a:t> AP &lt; 10% </a:t>
            </a:r>
            <a:r>
              <a:rPr lang="en-US" sz="2000" b="1" dirty="0" err="1"/>
              <a:t>AP</a:t>
            </a:r>
            <a:r>
              <a:rPr lang="en-US" sz="2000" b="1" baseline="-25000" dirty="0" err="1"/>
              <a:t>m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b="1" dirty="0">
                <a:solidFill>
                  <a:srgbClr val="006600"/>
                </a:solidFill>
              </a:rPr>
              <a:t>BCL: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/>
              <a:t>APD + DI</a:t>
            </a:r>
          </a:p>
          <a:p>
            <a:pPr>
              <a:spcBef>
                <a:spcPct val="4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S1-S2 </a:t>
            </a:r>
            <a:r>
              <a:rPr lang="en-US" sz="2000" b="1" dirty="0">
                <a:solidFill>
                  <a:srgbClr val="006600"/>
                </a:solidFill>
              </a:rPr>
              <a:t>Protocol: </a:t>
            </a:r>
            <a:r>
              <a:rPr lang="en-US" sz="2000" b="1" dirty="0">
                <a:solidFill>
                  <a:schemeClr val="accent2"/>
                </a:solidFill>
              </a:rPr>
              <a:t>(</a:t>
            </a:r>
            <a:r>
              <a:rPr lang="en-US" sz="2000" b="1" dirty="0" err="1">
                <a:solidFill>
                  <a:schemeClr val="accent2"/>
                </a:solidFill>
              </a:rPr>
              <a:t>i</a:t>
            </a:r>
            <a:r>
              <a:rPr lang="en-US" sz="2000" b="1" dirty="0">
                <a:solidFill>
                  <a:schemeClr val="accent2"/>
                </a:solidFill>
              </a:rPr>
              <a:t>) obtain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/>
              <a:t>stable S1;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(ii) deliver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/>
              <a:t>S2 with shorter DI</a:t>
            </a:r>
          </a:p>
          <a:p>
            <a:pPr>
              <a:spcBef>
                <a:spcPct val="40000"/>
              </a:spcBef>
            </a:pPr>
            <a:endParaRPr lang="en-US" sz="2000" dirty="0"/>
          </a:p>
        </p:txBody>
      </p:sp>
      <p:pic>
        <p:nvPicPr>
          <p:cNvPr id="3266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292225"/>
            <a:ext cx="3870325" cy="321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105275" y="1266825"/>
            <a:ext cx="4746625" cy="3076575"/>
            <a:chOff x="395" y="562"/>
            <a:chExt cx="4969" cy="3114"/>
          </a:xfrm>
        </p:grpSpPr>
        <p:pic>
          <p:nvPicPr>
            <p:cNvPr id="32666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" y="643"/>
              <a:ext cx="4969" cy="30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326669" name="Rectangle 13"/>
            <p:cNvSpPr>
              <a:spLocks noChangeArrowheads="1"/>
            </p:cNvSpPr>
            <p:nvPr/>
          </p:nvSpPr>
          <p:spPr bwMode="auto">
            <a:xfrm>
              <a:off x="3006" y="562"/>
              <a:ext cx="250" cy="11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457200" y="358775"/>
            <a:ext cx="822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A50021"/>
                </a:solidFill>
              </a:rPr>
              <a:t>Frequency Response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433388" y="4703763"/>
            <a:ext cx="8343900" cy="1250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APD90:</a:t>
            </a:r>
            <a:r>
              <a:rPr lang="en-US" sz="2000" b="1" dirty="0"/>
              <a:t> AP &gt; 10% </a:t>
            </a:r>
            <a:r>
              <a:rPr lang="en-US" sz="2000" b="1" dirty="0" err="1"/>
              <a:t>AP</a:t>
            </a:r>
            <a:r>
              <a:rPr lang="en-US" sz="2000" b="1" baseline="-25000" dirty="0" err="1"/>
              <a:t>m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b="1" dirty="0">
                <a:solidFill>
                  <a:srgbClr val="006600"/>
                </a:solidFill>
              </a:rPr>
              <a:t>DI90:</a:t>
            </a:r>
            <a:r>
              <a:rPr lang="en-US" sz="2000" b="1" dirty="0"/>
              <a:t> AP &lt; 10% </a:t>
            </a:r>
            <a:r>
              <a:rPr lang="en-US" sz="2000" b="1" dirty="0" err="1"/>
              <a:t>AP</a:t>
            </a:r>
            <a:r>
              <a:rPr lang="en-US" sz="2000" b="1" baseline="-25000" dirty="0" err="1"/>
              <a:t>m</a:t>
            </a:r>
            <a:r>
              <a:rPr lang="en-US" sz="2000" b="1" dirty="0">
                <a:solidFill>
                  <a:schemeClr val="accent2"/>
                </a:solidFill>
              </a:rPr>
              <a:t>     </a:t>
            </a:r>
            <a:r>
              <a:rPr lang="en-US" sz="2000" b="1" dirty="0">
                <a:solidFill>
                  <a:srgbClr val="006600"/>
                </a:solidFill>
              </a:rPr>
              <a:t>BCL: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/>
              <a:t>APD + DI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S1S2 Protocol: </a:t>
            </a:r>
            <a:r>
              <a:rPr lang="en-US" sz="2000" b="1" dirty="0">
                <a:solidFill>
                  <a:schemeClr val="accent2"/>
                </a:solidFill>
              </a:rPr>
              <a:t>(</a:t>
            </a:r>
            <a:r>
              <a:rPr lang="en-US" sz="2000" b="1" dirty="0" err="1">
                <a:solidFill>
                  <a:schemeClr val="accent2"/>
                </a:solidFill>
              </a:rPr>
              <a:t>i</a:t>
            </a:r>
            <a:r>
              <a:rPr lang="en-US" sz="2000" b="1" dirty="0">
                <a:solidFill>
                  <a:schemeClr val="accent2"/>
                </a:solidFill>
              </a:rPr>
              <a:t>) obtain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/>
              <a:t>stable S1;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(ii) deliver</a:t>
            </a:r>
            <a:r>
              <a:rPr lang="en-US" sz="2000" b="1" dirty="0">
                <a:solidFill>
                  <a:srgbClr val="006600"/>
                </a:solidFill>
              </a:rPr>
              <a:t> </a:t>
            </a:r>
            <a:r>
              <a:rPr lang="en-US" sz="2000" b="1" dirty="0"/>
              <a:t>S2 with shorter DI</a:t>
            </a:r>
          </a:p>
          <a:p>
            <a:pPr>
              <a:spcBef>
                <a:spcPct val="40000"/>
              </a:spcBef>
            </a:pPr>
            <a:r>
              <a:rPr lang="en-US" sz="2000" b="1" dirty="0">
                <a:solidFill>
                  <a:srgbClr val="006600"/>
                </a:solidFill>
              </a:rPr>
              <a:t>Restitution curve:</a:t>
            </a:r>
            <a:r>
              <a:rPr lang="en-US" sz="2000" b="1" dirty="0"/>
              <a:t> plot</a:t>
            </a:r>
            <a:r>
              <a:rPr lang="en-US" sz="2000" b="1" dirty="0">
                <a:solidFill>
                  <a:schemeClr val="accent2"/>
                </a:solidFill>
              </a:rPr>
              <a:t> APD90/DI90 relation</a:t>
            </a:r>
            <a:r>
              <a:rPr lang="en-US" sz="2000" b="1" dirty="0"/>
              <a:t> for different </a:t>
            </a:r>
            <a:r>
              <a:rPr lang="en-US" sz="2000" b="1" dirty="0" err="1"/>
              <a:t>BCLs</a:t>
            </a:r>
            <a:endParaRPr lang="en-US" sz="2000" b="1" dirty="0"/>
          </a:p>
        </p:txBody>
      </p:sp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360488"/>
            <a:ext cx="3868738" cy="3205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6688" y="1360488"/>
            <a:ext cx="4746625" cy="3076575"/>
            <a:chOff x="395" y="562"/>
            <a:chExt cx="4969" cy="3114"/>
          </a:xfrm>
        </p:grpSpPr>
        <p:pic>
          <p:nvPicPr>
            <p:cNvPr id="325644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" y="643"/>
              <a:ext cx="4969" cy="30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006" y="562"/>
              <a:ext cx="250" cy="11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8F8F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BFBF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5368</TotalTime>
  <Words>1688</Words>
  <Application>Microsoft Macintosh PowerPoint</Application>
  <PresentationFormat>On-screen Show (4:3)</PresentationFormat>
  <Paragraphs>324</Paragraphs>
  <Slides>59</Slides>
  <Notes>2</Notes>
  <HiddenSlides>0</HiddenSlides>
  <MMClips>2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Office Theme</vt:lpstr>
      <vt:lpstr>Default Design</vt:lpstr>
      <vt:lpstr>2_Office Theme</vt:lpstr>
      <vt:lpstr>Equation</vt:lpstr>
      <vt:lpstr> </vt:lpstr>
      <vt:lpstr>Emergent Behavior in Heart Cells</vt:lpstr>
      <vt:lpstr>Slide 3</vt:lpstr>
      <vt:lpstr>Tissue Modeling: Triangular Lattice </vt:lpstr>
      <vt:lpstr>Tissue Modeling: Square Lattice</vt:lpstr>
      <vt:lpstr>Single Cell Reaction: Action Potential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Spatial Superposition</vt:lpstr>
      <vt:lpstr>Superposition Quadtrees (SQTs)</vt:lpstr>
      <vt:lpstr>Linear Spatial-Superposition Logic</vt:lpstr>
      <vt:lpstr>The Path to the Core of a Spiral</vt:lpstr>
      <vt:lpstr>Overview of Our Approach</vt:lpstr>
      <vt:lpstr>Slide 52</vt:lpstr>
      <vt:lpstr>Curvature Analysis</vt:lpstr>
      <vt:lpstr>Slide 54</vt:lpstr>
      <vt:lpstr>Slide 55</vt:lpstr>
      <vt:lpstr>Slide 56</vt:lpstr>
      <vt:lpstr>Slide 57</vt:lpstr>
      <vt:lpstr>Slide 58</vt:lpstr>
      <vt:lpstr>Slide 59</vt:lpstr>
    </vt:vector>
  </TitlesOfParts>
  <Company>Stony Brook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Radu Grosu</dc:creator>
  <cp:lastModifiedBy>Radu Grosu</cp:lastModifiedBy>
  <cp:revision>298</cp:revision>
  <cp:lastPrinted>2010-03-01T21:09:13Z</cp:lastPrinted>
  <dcterms:created xsi:type="dcterms:W3CDTF">2010-03-05T17:14:35Z</dcterms:created>
  <dcterms:modified xsi:type="dcterms:W3CDTF">2010-03-05T17:17:20Z</dcterms:modified>
</cp:coreProperties>
</file>