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4" r:id="rId9"/>
    <p:sldId id="262" r:id="rId10"/>
    <p:sldId id="265" r:id="rId11"/>
    <p:sldId id="269" r:id="rId12"/>
    <p:sldId id="268" r:id="rId13"/>
    <p:sldId id="267" r:id="rId14"/>
    <p:sldId id="271" r:id="rId15"/>
    <p:sldId id="270"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D:\tmr_meeting\error_analysi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tmr_meeting\error_analysi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tmr_meeting\error_analysi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tmr_meeting\error_analysi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tmr_meeting\error_analysi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3033473787159347E-2"/>
          <c:y val="8.0508849964793433E-2"/>
          <c:w val="0.92055577427821522"/>
          <c:h val="0.89719889180519097"/>
        </c:manualLayout>
      </c:layout>
      <c:scatterChart>
        <c:scatterStyle val="lineMarker"/>
        <c:varyColors val="0"/>
        <c:ser>
          <c:idx val="0"/>
          <c:order val="0"/>
          <c:spPr>
            <a:ln w="28575">
              <a:noFill/>
            </a:ln>
          </c:spPr>
          <c:trendline>
            <c:trendlineType val="linear"/>
            <c:dispRSqr val="0"/>
            <c:dispEq val="1"/>
            <c:trendlineLbl>
              <c:layout>
                <c:manualLayout>
                  <c:x val="-0.37102024626342928"/>
                  <c:y val="-0.190938265622215"/>
                </c:manualLayout>
              </c:layout>
              <c:numFmt formatCode="General" sourceLinked="0"/>
            </c:trendlineLbl>
          </c:trendline>
          <c:trendline>
            <c:trendlineType val="linear"/>
            <c:dispRSqr val="0"/>
            <c:dispEq val="0"/>
          </c:trendline>
          <c:xVal>
            <c:numRef>
              <c:f>'isotropic cylinder'!$D$2:$D$6</c:f>
              <c:numCache>
                <c:formatCode>General</c:formatCode>
                <c:ptCount val="5"/>
                <c:pt idx="0">
                  <c:v>-0.69897000433601875</c:v>
                </c:pt>
                <c:pt idx="1">
                  <c:v>-1</c:v>
                </c:pt>
                <c:pt idx="2">
                  <c:v>-1.3010299956639813</c:v>
                </c:pt>
                <c:pt idx="3">
                  <c:v>-1.6020599913279623</c:v>
                </c:pt>
                <c:pt idx="4">
                  <c:v>-1.9030899869919435</c:v>
                </c:pt>
              </c:numCache>
            </c:numRef>
          </c:xVal>
          <c:yVal>
            <c:numRef>
              <c:f>'isotropic cylinder'!$E$2:$E$6</c:f>
              <c:numCache>
                <c:formatCode>General</c:formatCode>
                <c:ptCount val="5"/>
                <c:pt idx="0">
                  <c:v>-1.5046181772687903</c:v>
                </c:pt>
                <c:pt idx="1">
                  <c:v>-2.3127366906463624</c:v>
                </c:pt>
                <c:pt idx="2">
                  <c:v>-2.807013342671032</c:v>
                </c:pt>
                <c:pt idx="3">
                  <c:v>-3.2469064538258996</c:v>
                </c:pt>
                <c:pt idx="4">
                  <c:v>-3.567416120128664</c:v>
                </c:pt>
              </c:numCache>
            </c:numRef>
          </c:yVal>
          <c:smooth val="0"/>
        </c:ser>
        <c:dLbls>
          <c:showLegendKey val="0"/>
          <c:showVal val="0"/>
          <c:showCatName val="0"/>
          <c:showSerName val="0"/>
          <c:showPercent val="0"/>
          <c:showBubbleSize val="0"/>
        </c:dLbls>
        <c:axId val="83368576"/>
        <c:axId val="83374464"/>
      </c:scatterChart>
      <c:valAx>
        <c:axId val="83368576"/>
        <c:scaling>
          <c:orientation val="minMax"/>
        </c:scaling>
        <c:delete val="0"/>
        <c:axPos val="b"/>
        <c:numFmt formatCode="General" sourceLinked="1"/>
        <c:majorTickMark val="out"/>
        <c:minorTickMark val="none"/>
        <c:tickLblPos val="nextTo"/>
        <c:crossAx val="83374464"/>
        <c:crosses val="autoZero"/>
        <c:crossBetween val="midCat"/>
      </c:valAx>
      <c:valAx>
        <c:axId val="83374464"/>
        <c:scaling>
          <c:orientation val="minMax"/>
        </c:scaling>
        <c:delete val="0"/>
        <c:axPos val="l"/>
        <c:majorGridlines/>
        <c:numFmt formatCode="General" sourceLinked="1"/>
        <c:majorTickMark val="out"/>
        <c:minorTickMark val="none"/>
        <c:tickLblPos val="nextTo"/>
        <c:crossAx val="83368576"/>
        <c:crosses val="autoZero"/>
        <c:crossBetween val="midCat"/>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8575">
              <a:noFill/>
            </a:ln>
          </c:spPr>
          <c:trendline>
            <c:trendlineType val="linear"/>
            <c:dispRSqr val="0"/>
            <c:dispEq val="1"/>
            <c:trendlineLbl>
              <c:layout>
                <c:manualLayout>
                  <c:x val="-0.37935961879303831"/>
                  <c:y val="-0.10260819594338678"/>
                </c:manualLayout>
              </c:layout>
              <c:numFmt formatCode="General" sourceLinked="0"/>
            </c:trendlineLbl>
          </c:trendline>
          <c:xVal>
            <c:numRef>
              <c:f>'isotropic sphere'!$D$2:$D$6</c:f>
              <c:numCache>
                <c:formatCode>General</c:formatCode>
                <c:ptCount val="5"/>
                <c:pt idx="0">
                  <c:v>-0.69897000433601875</c:v>
                </c:pt>
                <c:pt idx="1">
                  <c:v>-1</c:v>
                </c:pt>
                <c:pt idx="2">
                  <c:v>-1.3010299956639813</c:v>
                </c:pt>
                <c:pt idx="3">
                  <c:v>-1.6020599913279623</c:v>
                </c:pt>
                <c:pt idx="4">
                  <c:v>-1.9030899869919435</c:v>
                </c:pt>
              </c:numCache>
            </c:numRef>
          </c:xVal>
          <c:yVal>
            <c:numRef>
              <c:f>'isotropic sphere'!$E$2:$E$6</c:f>
              <c:numCache>
                <c:formatCode>General</c:formatCode>
                <c:ptCount val="5"/>
                <c:pt idx="0">
                  <c:v>-1.2038018732068609</c:v>
                </c:pt>
                <c:pt idx="1">
                  <c:v>-1.9411544955951126</c:v>
                </c:pt>
                <c:pt idx="2">
                  <c:v>-1.7471143059656864</c:v>
                </c:pt>
                <c:pt idx="3">
                  <c:v>-2.7378155516179072</c:v>
                </c:pt>
                <c:pt idx="4">
                  <c:v>-3.0251086313989406</c:v>
                </c:pt>
              </c:numCache>
            </c:numRef>
          </c:yVal>
          <c:smooth val="0"/>
        </c:ser>
        <c:dLbls>
          <c:showLegendKey val="0"/>
          <c:showVal val="0"/>
          <c:showCatName val="0"/>
          <c:showSerName val="0"/>
          <c:showPercent val="0"/>
          <c:showBubbleSize val="0"/>
        </c:dLbls>
        <c:axId val="38126720"/>
        <c:axId val="38128256"/>
      </c:scatterChart>
      <c:valAx>
        <c:axId val="38126720"/>
        <c:scaling>
          <c:orientation val="minMax"/>
        </c:scaling>
        <c:delete val="0"/>
        <c:axPos val="b"/>
        <c:numFmt formatCode="General" sourceLinked="1"/>
        <c:majorTickMark val="out"/>
        <c:minorTickMark val="none"/>
        <c:tickLblPos val="nextTo"/>
        <c:crossAx val="38128256"/>
        <c:crosses val="autoZero"/>
        <c:crossBetween val="midCat"/>
      </c:valAx>
      <c:valAx>
        <c:axId val="38128256"/>
        <c:scaling>
          <c:orientation val="minMax"/>
        </c:scaling>
        <c:delete val="0"/>
        <c:axPos val="l"/>
        <c:majorGridlines/>
        <c:numFmt formatCode="General" sourceLinked="1"/>
        <c:majorTickMark val="out"/>
        <c:minorTickMark val="none"/>
        <c:tickLblPos val="nextTo"/>
        <c:crossAx val="38126720"/>
        <c:crosses val="autoZero"/>
        <c:crossBetween val="midCat"/>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1785654190050243E-2"/>
          <c:y val="6.3008162019051392E-2"/>
          <c:w val="0.92571515645661107"/>
          <c:h val="0.91311305648834451"/>
        </c:manualLayout>
      </c:layout>
      <c:scatterChart>
        <c:scatterStyle val="lineMarker"/>
        <c:varyColors val="0"/>
        <c:ser>
          <c:idx val="0"/>
          <c:order val="0"/>
          <c:spPr>
            <a:ln w="28575">
              <a:noFill/>
            </a:ln>
          </c:spPr>
          <c:trendline>
            <c:trendlineType val="linear"/>
            <c:dispRSqr val="0"/>
            <c:dispEq val="1"/>
            <c:trendlineLbl>
              <c:layout>
                <c:manualLayout>
                  <c:x val="-0.32021661262930368"/>
                  <c:y val="-0.31196511462234555"/>
                </c:manualLayout>
              </c:layout>
              <c:numFmt formatCode="General" sourceLinked="0"/>
            </c:trendlineLbl>
          </c:trendline>
          <c:xVal>
            <c:numRef>
              <c:f>'anisotropic sphere'!$D$2:$D$5</c:f>
              <c:numCache>
                <c:formatCode>General</c:formatCode>
                <c:ptCount val="4"/>
                <c:pt idx="0">
                  <c:v>-0.69897000433601875</c:v>
                </c:pt>
                <c:pt idx="1">
                  <c:v>-1</c:v>
                </c:pt>
                <c:pt idx="2">
                  <c:v>-1.3010299956639813</c:v>
                </c:pt>
                <c:pt idx="3">
                  <c:v>-1.6020599913279623</c:v>
                </c:pt>
              </c:numCache>
            </c:numRef>
          </c:xVal>
          <c:yVal>
            <c:numRef>
              <c:f>'anisotropic sphere'!$E$2:$E$5</c:f>
              <c:numCache>
                <c:formatCode>General</c:formatCode>
                <c:ptCount val="4"/>
                <c:pt idx="0">
                  <c:v>-2.0154411845720897</c:v>
                </c:pt>
                <c:pt idx="1">
                  <c:v>-2.3521770894642677</c:v>
                </c:pt>
                <c:pt idx="2">
                  <c:v>-2.7123057376700839</c:v>
                </c:pt>
                <c:pt idx="3">
                  <c:v>-3.111786235812378</c:v>
                </c:pt>
              </c:numCache>
            </c:numRef>
          </c:yVal>
          <c:smooth val="0"/>
        </c:ser>
        <c:dLbls>
          <c:showLegendKey val="0"/>
          <c:showVal val="0"/>
          <c:showCatName val="0"/>
          <c:showSerName val="0"/>
          <c:showPercent val="0"/>
          <c:showBubbleSize val="0"/>
        </c:dLbls>
        <c:axId val="83406208"/>
        <c:axId val="83694720"/>
      </c:scatterChart>
      <c:valAx>
        <c:axId val="83406208"/>
        <c:scaling>
          <c:orientation val="minMax"/>
        </c:scaling>
        <c:delete val="0"/>
        <c:axPos val="b"/>
        <c:numFmt formatCode="General" sourceLinked="1"/>
        <c:majorTickMark val="out"/>
        <c:minorTickMark val="none"/>
        <c:tickLblPos val="nextTo"/>
        <c:crossAx val="83694720"/>
        <c:crosses val="autoZero"/>
        <c:crossBetween val="midCat"/>
      </c:valAx>
      <c:valAx>
        <c:axId val="83694720"/>
        <c:scaling>
          <c:orientation val="minMax"/>
        </c:scaling>
        <c:delete val="0"/>
        <c:axPos val="l"/>
        <c:majorGridlines/>
        <c:numFmt formatCode="General" sourceLinked="1"/>
        <c:majorTickMark val="out"/>
        <c:minorTickMark val="none"/>
        <c:tickLblPos val="nextTo"/>
        <c:crossAx val="83406208"/>
        <c:crosses val="autoZero"/>
        <c:crossBetween val="midCat"/>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8575">
              <a:noFill/>
            </a:ln>
          </c:spPr>
          <c:trendline>
            <c:trendlineType val="linear"/>
            <c:dispRSqr val="0"/>
            <c:dispEq val="1"/>
            <c:trendlineLbl>
              <c:layout>
                <c:manualLayout>
                  <c:x val="-0.33585865273102045"/>
                  <c:y val="-0.26071699691431316"/>
                </c:manualLayout>
              </c:layout>
              <c:numFmt formatCode="General" sourceLinked="0"/>
            </c:trendlineLbl>
          </c:trendline>
          <c:xVal>
            <c:numRef>
              <c:f>'anisotropic sphere L2'!$D$2:$D$5</c:f>
              <c:numCache>
                <c:formatCode>General</c:formatCode>
                <c:ptCount val="4"/>
                <c:pt idx="0">
                  <c:v>-0.69897000433601875</c:v>
                </c:pt>
                <c:pt idx="1">
                  <c:v>-1</c:v>
                </c:pt>
                <c:pt idx="2">
                  <c:v>-1.3010299956639813</c:v>
                </c:pt>
                <c:pt idx="3">
                  <c:v>-1.6020599913279623</c:v>
                </c:pt>
              </c:numCache>
            </c:numRef>
          </c:xVal>
          <c:yVal>
            <c:numRef>
              <c:f>'anisotropic sphere L2'!$E$2:$E$5</c:f>
              <c:numCache>
                <c:formatCode>General</c:formatCode>
                <c:ptCount val="4"/>
                <c:pt idx="0">
                  <c:v>-2.4533537104299454</c:v>
                </c:pt>
                <c:pt idx="1">
                  <c:v>-2.9457624239292097</c:v>
                </c:pt>
                <c:pt idx="2">
                  <c:v>-3.2902747774608709</c:v>
                </c:pt>
                <c:pt idx="3">
                  <c:v>-3.7285766322564187</c:v>
                </c:pt>
              </c:numCache>
            </c:numRef>
          </c:yVal>
          <c:smooth val="0"/>
        </c:ser>
        <c:dLbls>
          <c:showLegendKey val="0"/>
          <c:showVal val="0"/>
          <c:showCatName val="0"/>
          <c:showSerName val="0"/>
          <c:showPercent val="0"/>
          <c:showBubbleSize val="0"/>
        </c:dLbls>
        <c:axId val="48660864"/>
        <c:axId val="48662400"/>
      </c:scatterChart>
      <c:valAx>
        <c:axId val="48660864"/>
        <c:scaling>
          <c:orientation val="minMax"/>
        </c:scaling>
        <c:delete val="0"/>
        <c:axPos val="b"/>
        <c:numFmt formatCode="General" sourceLinked="1"/>
        <c:majorTickMark val="out"/>
        <c:minorTickMark val="none"/>
        <c:tickLblPos val="nextTo"/>
        <c:crossAx val="48662400"/>
        <c:crosses val="autoZero"/>
        <c:crossBetween val="midCat"/>
      </c:valAx>
      <c:valAx>
        <c:axId val="48662400"/>
        <c:scaling>
          <c:orientation val="minMax"/>
        </c:scaling>
        <c:delete val="0"/>
        <c:axPos val="l"/>
        <c:majorGridlines/>
        <c:numFmt formatCode="General" sourceLinked="1"/>
        <c:majorTickMark val="out"/>
        <c:minorTickMark val="none"/>
        <c:tickLblPos val="nextTo"/>
        <c:crossAx val="48660864"/>
        <c:crosses val="autoZero"/>
        <c:crossBetween val="midCat"/>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8575">
              <a:noFill/>
            </a:ln>
          </c:spPr>
          <c:trendline>
            <c:trendlineType val="linear"/>
            <c:dispRSqr val="0"/>
            <c:dispEq val="1"/>
            <c:trendlineLbl>
              <c:layout>
                <c:manualLayout>
                  <c:x val="-0.31335726143772663"/>
                  <c:y val="-0.27051476142873088"/>
                </c:manualLayout>
              </c:layout>
              <c:numFmt formatCode="General" sourceLinked="0"/>
            </c:trendlineLbl>
          </c:trendline>
          <c:xVal>
            <c:numRef>
              <c:f>'anisotropic sphere L1'!$D$2:$D$5</c:f>
              <c:numCache>
                <c:formatCode>General</c:formatCode>
                <c:ptCount val="4"/>
                <c:pt idx="0">
                  <c:v>-0.69897000433601875</c:v>
                </c:pt>
                <c:pt idx="1">
                  <c:v>-1</c:v>
                </c:pt>
                <c:pt idx="2">
                  <c:v>-1.3010299956639813</c:v>
                </c:pt>
                <c:pt idx="3">
                  <c:v>-1.6020599913279623</c:v>
                </c:pt>
              </c:numCache>
            </c:numRef>
          </c:xVal>
          <c:yVal>
            <c:numRef>
              <c:f>'anisotropic sphere L1'!$E$2:$E$5</c:f>
              <c:numCache>
                <c:formatCode>General</c:formatCode>
                <c:ptCount val="4"/>
                <c:pt idx="0">
                  <c:v>-2.622205806192428</c:v>
                </c:pt>
                <c:pt idx="1">
                  <c:v>-3.1117452274050263</c:v>
                </c:pt>
                <c:pt idx="2">
                  <c:v>-3.4588827515782175</c:v>
                </c:pt>
                <c:pt idx="3">
                  <c:v>-3.915627512962486</c:v>
                </c:pt>
              </c:numCache>
            </c:numRef>
          </c:yVal>
          <c:smooth val="0"/>
        </c:ser>
        <c:dLbls>
          <c:showLegendKey val="0"/>
          <c:showVal val="0"/>
          <c:showCatName val="0"/>
          <c:showSerName val="0"/>
          <c:showPercent val="0"/>
          <c:showBubbleSize val="0"/>
        </c:dLbls>
        <c:axId val="48651264"/>
        <c:axId val="82879232"/>
      </c:scatterChart>
      <c:valAx>
        <c:axId val="48651264"/>
        <c:scaling>
          <c:orientation val="minMax"/>
        </c:scaling>
        <c:delete val="0"/>
        <c:axPos val="b"/>
        <c:numFmt formatCode="General" sourceLinked="1"/>
        <c:majorTickMark val="out"/>
        <c:minorTickMark val="none"/>
        <c:tickLblPos val="nextTo"/>
        <c:crossAx val="82879232"/>
        <c:crosses val="autoZero"/>
        <c:crossBetween val="midCat"/>
      </c:valAx>
      <c:valAx>
        <c:axId val="82879232"/>
        <c:scaling>
          <c:orientation val="minMax"/>
        </c:scaling>
        <c:delete val="0"/>
        <c:axPos val="l"/>
        <c:majorGridlines/>
        <c:numFmt formatCode="General" sourceLinked="1"/>
        <c:majorTickMark val="out"/>
        <c:minorTickMark val="none"/>
        <c:tickLblPos val="nextTo"/>
        <c:crossAx val="48651264"/>
        <c:crosses val="autoZero"/>
        <c:crossBetween val="midCat"/>
      </c:valAx>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8AC6F8-D2E8-4C3F-A90E-4462DE5A924D}" type="datetimeFigureOut">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403795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AC6F8-D2E8-4C3F-A90E-4462DE5A924D}" type="datetimeFigureOut">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3109262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AC6F8-D2E8-4C3F-A90E-4462DE5A924D}" type="datetimeFigureOut">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663643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8AC6F8-D2E8-4C3F-A90E-4462DE5A924D}" type="datetimeFigureOut">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1198803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8AC6F8-D2E8-4C3F-A90E-4462DE5A924D}" type="datetimeFigureOut">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108092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8AC6F8-D2E8-4C3F-A90E-4462DE5A924D}" type="datetimeFigureOut">
              <a:rPr lang="en-US" smtClean="0"/>
              <a:t>11/19/2013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2050094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8AC6F8-D2E8-4C3F-A90E-4462DE5A924D}" type="datetimeFigureOut">
              <a:rPr lang="en-US" smtClean="0"/>
              <a:t>11/19/2013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42527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8AC6F8-D2E8-4C3F-A90E-4462DE5A924D}" type="datetimeFigureOut">
              <a:rPr lang="en-US" smtClean="0"/>
              <a:t>11/19/2013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3925471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8AC6F8-D2E8-4C3F-A90E-4462DE5A924D}" type="datetimeFigureOut">
              <a:rPr lang="en-US" smtClean="0"/>
              <a:t>11/19/2013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1029331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8AC6F8-D2E8-4C3F-A90E-4462DE5A924D}" type="datetimeFigureOut">
              <a:rPr lang="en-US" smtClean="0"/>
              <a:t>11/19/2013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428770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8AC6F8-D2E8-4C3F-A90E-4462DE5A924D}" type="datetimeFigureOut">
              <a:rPr lang="en-US" smtClean="0"/>
              <a:t>11/19/2013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FAA75-3284-4BE2-9DE8-BE1267FB12F5}" type="slidenum">
              <a:rPr lang="en-US" smtClean="0"/>
              <a:t>‹#›</a:t>
            </a:fld>
            <a:endParaRPr lang="en-US"/>
          </a:p>
        </p:txBody>
      </p:sp>
    </p:spTree>
    <p:extLst>
      <p:ext uri="{BB962C8B-B14F-4D97-AF65-F5344CB8AC3E}">
        <p14:creationId xmlns:p14="http://schemas.microsoft.com/office/powerpoint/2010/main" val="225308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8AC6F8-D2E8-4C3F-A90E-4462DE5A924D}" type="datetimeFigureOut">
              <a:rPr lang="en-US" smtClean="0"/>
              <a:t>11/19/2013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FAA75-3284-4BE2-9DE8-BE1267FB12F5}" type="slidenum">
              <a:rPr lang="en-US" smtClean="0"/>
              <a:t>‹#›</a:t>
            </a:fld>
            <a:endParaRPr lang="en-US"/>
          </a:p>
        </p:txBody>
      </p:sp>
    </p:spTree>
    <p:extLst>
      <p:ext uri="{BB962C8B-B14F-4D97-AF65-F5344CB8AC3E}">
        <p14:creationId xmlns:p14="http://schemas.microsoft.com/office/powerpoint/2010/main" val="1497960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5.wmf"/><Relationship Id="rId4"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image" Target="../media/image6.wmf"/><Relationship Id="rId4" Type="http://schemas.openxmlformats.org/officeDocument/2006/relationships/oleObject" Target="../embeddings/oleObject7.bin"/></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slideLayout" Target="../slideLayouts/slideLayout1.xml"/><Relationship Id="rId1" Type="http://schemas.openxmlformats.org/officeDocument/2006/relationships/vmlDrawing" Target="../drawings/vmlDrawing7.vml"/><Relationship Id="rId5" Type="http://schemas.openxmlformats.org/officeDocument/2006/relationships/image" Target="../media/image7.wmf"/><Relationship Id="rId4" Type="http://schemas.openxmlformats.org/officeDocument/2006/relationships/oleObject" Target="../embeddings/oleObject8.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Cardiac Simulations with </a:t>
            </a:r>
            <a:br>
              <a:rPr lang="en-US" dirty="0" smtClean="0"/>
            </a:br>
            <a:r>
              <a:rPr lang="en-US" dirty="0" smtClean="0"/>
              <a:t>Sharp Boundaries</a:t>
            </a:r>
            <a:br>
              <a:rPr lang="en-US" dirty="0" smtClean="0"/>
            </a:br>
            <a:r>
              <a:rPr lang="en-US" sz="3100" dirty="0" smtClean="0"/>
              <a:t>Preliminary Report</a:t>
            </a:r>
            <a:endParaRPr lang="en-US" sz="3100" dirty="0"/>
          </a:p>
        </p:txBody>
      </p:sp>
      <p:sp>
        <p:nvSpPr>
          <p:cNvPr id="3" name="Subtitle 2"/>
          <p:cNvSpPr>
            <a:spLocks noGrp="1"/>
          </p:cNvSpPr>
          <p:nvPr>
            <p:ph type="subTitle" idx="1"/>
          </p:nvPr>
        </p:nvSpPr>
        <p:spPr>
          <a:xfrm>
            <a:off x="533400" y="3886200"/>
            <a:ext cx="7696200" cy="1752600"/>
          </a:xfrm>
        </p:spPr>
        <p:txBody>
          <a:bodyPr/>
          <a:lstStyle/>
          <a:p>
            <a:r>
              <a:rPr lang="en-US" dirty="0" err="1" smtClean="0"/>
              <a:t>Shuai</a:t>
            </a:r>
            <a:r>
              <a:rPr lang="en-US" dirty="0" smtClean="0"/>
              <a:t> </a:t>
            </a:r>
            <a:r>
              <a:rPr lang="en-US" dirty="0" err="1" smtClean="0"/>
              <a:t>Xue</a:t>
            </a:r>
            <a:r>
              <a:rPr lang="en-US" dirty="0" smtClean="0"/>
              <a:t>, </a:t>
            </a:r>
            <a:r>
              <a:rPr lang="en-US" dirty="0" err="1" smtClean="0"/>
              <a:t>Hyunkyung</a:t>
            </a:r>
            <a:r>
              <a:rPr lang="en-US" dirty="0" smtClean="0"/>
              <a:t> Lim, James Glimm</a:t>
            </a:r>
          </a:p>
          <a:p>
            <a:r>
              <a:rPr lang="en-US" dirty="0" smtClean="0"/>
              <a:t>Stony Brook University</a:t>
            </a:r>
            <a:endParaRPr lang="en-US" dirty="0"/>
          </a:p>
        </p:txBody>
      </p:sp>
    </p:spTree>
    <p:extLst>
      <p:ext uri="{BB962C8B-B14F-4D97-AF65-F5344CB8AC3E}">
        <p14:creationId xmlns:p14="http://schemas.microsoft.com/office/powerpoint/2010/main" val="2520341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Status</a:t>
            </a:r>
            <a:endParaRPr lang="en-US" dirty="0"/>
          </a:p>
        </p:txBody>
      </p:sp>
      <p:sp>
        <p:nvSpPr>
          <p:cNvPr id="3" name="TextBox 2"/>
          <p:cNvSpPr txBox="1"/>
          <p:nvPr/>
        </p:nvSpPr>
        <p:spPr>
          <a:xfrm>
            <a:off x="685801" y="1921454"/>
            <a:ext cx="8153400" cy="2031325"/>
          </a:xfrm>
          <a:prstGeom prst="rect">
            <a:avLst/>
          </a:prstGeom>
          <a:noFill/>
        </p:spPr>
        <p:txBody>
          <a:bodyPr wrap="square" rtlCol="0">
            <a:spAutoFit/>
          </a:bodyPr>
          <a:lstStyle/>
          <a:p>
            <a:r>
              <a:rPr lang="en-US" dirty="0" smtClean="0"/>
              <a:t>(Better than) first </a:t>
            </a:r>
            <a:r>
              <a:rPr lang="en-US" dirty="0" smtClean="0"/>
              <a:t>order convergence in </a:t>
            </a:r>
            <a:r>
              <a:rPr lang="en-US" dirty="0" err="1" smtClean="0"/>
              <a:t>L</a:t>
            </a:r>
            <a:r>
              <a:rPr lang="en-US" baseline="-25000" dirty="0" err="1" smtClean="0"/>
              <a:t>inftry</a:t>
            </a:r>
            <a:r>
              <a:rPr lang="en-US" dirty="0" smtClean="0"/>
              <a:t> </a:t>
            </a:r>
            <a:r>
              <a:rPr lang="en-US" dirty="0" smtClean="0"/>
              <a:t>, </a:t>
            </a:r>
            <a:r>
              <a:rPr lang="en-US" dirty="0" smtClean="0"/>
              <a:t>L</a:t>
            </a:r>
            <a:r>
              <a:rPr lang="en-US" baseline="-25000" dirty="0" smtClean="0"/>
              <a:t>1</a:t>
            </a:r>
            <a:r>
              <a:rPr lang="en-US" dirty="0"/>
              <a:t>, l</a:t>
            </a:r>
            <a:r>
              <a:rPr lang="en-US" baseline="-25000" dirty="0"/>
              <a:t>2</a:t>
            </a:r>
            <a:r>
              <a:rPr lang="en-US" dirty="0"/>
              <a:t> </a:t>
            </a:r>
            <a:r>
              <a:rPr lang="en-US" dirty="0" smtClean="0"/>
              <a:t>norms</a:t>
            </a:r>
            <a:r>
              <a:rPr lang="en-US" dirty="0" smtClean="0"/>
              <a:t>, </a:t>
            </a:r>
            <a:r>
              <a:rPr lang="en-US" dirty="0" smtClean="0"/>
              <a:t>isotropic and anisotropic cases </a:t>
            </a:r>
          </a:p>
          <a:p>
            <a:r>
              <a:rPr lang="en-US" dirty="0"/>
              <a:t>	</a:t>
            </a:r>
          </a:p>
          <a:p>
            <a:r>
              <a:rPr lang="en-US" dirty="0" smtClean="0"/>
              <a:t>Note: </a:t>
            </a:r>
            <a:r>
              <a:rPr lang="en-US" dirty="0" err="1" smtClean="0"/>
              <a:t>L</a:t>
            </a:r>
            <a:r>
              <a:rPr lang="en-US" baseline="-25000" dirty="0" err="1" smtClean="0"/>
              <a:t>infty</a:t>
            </a:r>
            <a:r>
              <a:rPr lang="en-US" dirty="0" smtClean="0"/>
              <a:t> convergence is proof that sharp boundaries are working </a:t>
            </a:r>
            <a:r>
              <a:rPr lang="en-US" dirty="0" smtClean="0"/>
              <a:t>correctly</a:t>
            </a:r>
          </a:p>
          <a:p>
            <a:endParaRPr lang="en-US" dirty="0"/>
          </a:p>
          <a:p>
            <a:r>
              <a:rPr lang="en-US" dirty="0" smtClean="0"/>
              <a:t>Method should allow second order convergence</a:t>
            </a:r>
            <a:endParaRPr lang="en-US" dirty="0" smtClean="0"/>
          </a:p>
          <a:p>
            <a:r>
              <a:rPr lang="en-US" dirty="0"/>
              <a:t>	</a:t>
            </a:r>
          </a:p>
        </p:txBody>
      </p:sp>
    </p:spTree>
    <p:extLst>
      <p:ext uri="{BB962C8B-B14F-4D97-AF65-F5344CB8AC3E}">
        <p14:creationId xmlns:p14="http://schemas.microsoft.com/office/powerpoint/2010/main" val="17435623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
            <a:ext cx="7467600" cy="1676400"/>
          </a:xfrm>
        </p:spPr>
        <p:txBody>
          <a:bodyPr>
            <a:normAutofit fontScale="90000"/>
          </a:bodyPr>
          <a:lstStyle/>
          <a:p>
            <a:r>
              <a:rPr lang="en-US" dirty="0" smtClean="0"/>
              <a:t>Isotropic </a:t>
            </a:r>
            <a:r>
              <a:rPr lang="en-US" dirty="0" smtClean="0"/>
              <a:t>Cylinder</a:t>
            </a:r>
            <a:br>
              <a:rPr lang="en-US" dirty="0" smtClean="0"/>
            </a:br>
            <a:r>
              <a:rPr lang="en-US" dirty="0" smtClean="0"/>
              <a:t>convergence order = 1.7</a:t>
            </a:r>
            <a:r>
              <a:rPr lang="en-US" dirty="0" smtClean="0"/>
              <a:t> </a:t>
            </a:r>
            <a:r>
              <a:rPr lang="en-US" dirty="0" smtClean="0"/>
              <a:t/>
            </a:r>
            <a:br>
              <a:rPr lang="en-US" dirty="0" smtClean="0"/>
            </a:b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465353556"/>
              </p:ext>
            </p:extLst>
          </p:nvPr>
        </p:nvGraphicFramePr>
        <p:xfrm>
          <a:off x="1524000" y="1828800"/>
          <a:ext cx="6629400" cy="40862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669717187"/>
              </p:ext>
            </p:extLst>
          </p:nvPr>
        </p:nvGraphicFramePr>
        <p:xfrm>
          <a:off x="1066800" y="5847051"/>
          <a:ext cx="6705600" cy="976313"/>
        </p:xfrm>
        <a:graphic>
          <a:graphicData uri="http://schemas.openxmlformats.org/presentationml/2006/ole">
            <mc:AlternateContent xmlns:mc="http://schemas.openxmlformats.org/markup-compatibility/2006">
              <mc:Choice xmlns:v="urn:schemas-microsoft-com:vml" Requires="v">
                <p:oleObj spid="_x0000_s3077" name="Equation" r:id="rId4" imgW="1473120" imgH="228600" progId="Equation.DSMT4">
                  <p:embed/>
                </p:oleObj>
              </mc:Choice>
              <mc:Fallback>
                <p:oleObj name="Equation" r:id="rId4" imgW="1473120" imgH="228600" progId="Equation.DSMT4">
                  <p:embed/>
                  <p:pic>
                    <p:nvPicPr>
                      <p:cNvPr id="0" name=""/>
                      <p:cNvPicPr/>
                      <p:nvPr/>
                    </p:nvPicPr>
                    <p:blipFill>
                      <a:blip r:embed="rId5"/>
                      <a:stretch>
                        <a:fillRect/>
                      </a:stretch>
                    </p:blipFill>
                    <p:spPr>
                      <a:xfrm>
                        <a:off x="1066800" y="5847051"/>
                        <a:ext cx="6705600" cy="976313"/>
                      </a:xfrm>
                      <a:prstGeom prst="rect">
                        <a:avLst/>
                      </a:prstGeom>
                    </p:spPr>
                  </p:pic>
                </p:oleObj>
              </mc:Fallback>
            </mc:AlternateContent>
          </a:graphicData>
        </a:graphic>
      </p:graphicFrame>
    </p:spTree>
    <p:extLst>
      <p:ext uri="{BB962C8B-B14F-4D97-AF65-F5344CB8AC3E}">
        <p14:creationId xmlns:p14="http://schemas.microsoft.com/office/powerpoint/2010/main" val="8676844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467600" cy="838199"/>
          </a:xfrm>
        </p:spPr>
        <p:txBody>
          <a:bodyPr>
            <a:normAutofit fontScale="90000"/>
          </a:bodyPr>
          <a:lstStyle/>
          <a:p>
            <a:r>
              <a:rPr lang="en-US" dirty="0" smtClean="0"/>
              <a:t>Isotropic Sphere </a:t>
            </a:r>
            <a:br>
              <a:rPr lang="en-US" dirty="0" smtClean="0"/>
            </a:br>
            <a:r>
              <a:rPr lang="en-US" dirty="0" smtClean="0"/>
              <a:t>Convergence order = 1.5</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1511977360"/>
              </p:ext>
            </p:extLst>
          </p:nvPr>
        </p:nvGraphicFramePr>
        <p:xfrm>
          <a:off x="1447800" y="1600200"/>
          <a:ext cx="6553200" cy="46934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669717187"/>
              </p:ext>
            </p:extLst>
          </p:nvPr>
        </p:nvGraphicFramePr>
        <p:xfrm>
          <a:off x="1066800" y="5846763"/>
          <a:ext cx="6705600" cy="976312"/>
        </p:xfrm>
        <a:graphic>
          <a:graphicData uri="http://schemas.openxmlformats.org/presentationml/2006/ole">
            <mc:AlternateContent xmlns:mc="http://schemas.openxmlformats.org/markup-compatibility/2006">
              <mc:Choice xmlns:v="urn:schemas-microsoft-com:vml" Requires="v">
                <p:oleObj spid="_x0000_s4101" name="Equation" r:id="rId4" imgW="1473120" imgH="228600" progId="Equation.DSMT4">
                  <p:embed/>
                </p:oleObj>
              </mc:Choice>
              <mc:Fallback>
                <p:oleObj name="Equation" r:id="rId4" imgW="1473120" imgH="2286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5846763"/>
                        <a:ext cx="6705600"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891290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467600" cy="838199"/>
          </a:xfrm>
        </p:spPr>
        <p:txBody>
          <a:bodyPr>
            <a:normAutofit fontScale="90000"/>
          </a:bodyPr>
          <a:lstStyle/>
          <a:p>
            <a:r>
              <a:rPr lang="en-US" dirty="0" smtClean="0"/>
              <a:t>Anisotropic Sphere </a:t>
            </a:r>
            <a:br>
              <a:rPr lang="en-US" dirty="0" smtClean="0"/>
            </a:br>
            <a:r>
              <a:rPr lang="en-US" dirty="0" smtClean="0"/>
              <a:t>Convergence order = 1.3</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1418161153"/>
              </p:ext>
            </p:extLst>
          </p:nvPr>
        </p:nvGraphicFramePr>
        <p:xfrm>
          <a:off x="1371600" y="1752600"/>
          <a:ext cx="6477000" cy="454104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669717187"/>
              </p:ext>
            </p:extLst>
          </p:nvPr>
        </p:nvGraphicFramePr>
        <p:xfrm>
          <a:off x="1066800" y="5846763"/>
          <a:ext cx="6705600" cy="976312"/>
        </p:xfrm>
        <a:graphic>
          <a:graphicData uri="http://schemas.openxmlformats.org/presentationml/2006/ole">
            <mc:AlternateContent xmlns:mc="http://schemas.openxmlformats.org/markup-compatibility/2006">
              <mc:Choice xmlns:v="urn:schemas-microsoft-com:vml" Requires="v">
                <p:oleObj spid="_x0000_s5126" name="Equation" r:id="rId4" imgW="1473120" imgH="228600" progId="Equation.DSMT4">
                  <p:embed/>
                </p:oleObj>
              </mc:Choice>
              <mc:Fallback>
                <p:oleObj name="Equation" r:id="rId4" imgW="1473120" imgH="2286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5846763"/>
                        <a:ext cx="6705600"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781144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467600" cy="838199"/>
          </a:xfrm>
        </p:spPr>
        <p:txBody>
          <a:bodyPr>
            <a:normAutofit fontScale="90000"/>
          </a:bodyPr>
          <a:lstStyle/>
          <a:p>
            <a:r>
              <a:rPr lang="en-US" dirty="0" smtClean="0"/>
              <a:t>Anisotropic Sphere </a:t>
            </a:r>
            <a:br>
              <a:rPr lang="en-US" dirty="0" smtClean="0"/>
            </a:br>
            <a:r>
              <a:rPr lang="en-US" dirty="0" smtClean="0"/>
              <a:t>Convergence order = 1.4</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650691142"/>
              </p:ext>
            </p:extLst>
          </p:nvPr>
        </p:nvGraphicFramePr>
        <p:xfrm>
          <a:off x="914400" y="1447800"/>
          <a:ext cx="7620000" cy="4876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561676553"/>
              </p:ext>
            </p:extLst>
          </p:nvPr>
        </p:nvGraphicFramePr>
        <p:xfrm>
          <a:off x="1123950" y="5846763"/>
          <a:ext cx="6591300" cy="976312"/>
        </p:xfrm>
        <a:graphic>
          <a:graphicData uri="http://schemas.openxmlformats.org/presentationml/2006/ole">
            <mc:AlternateContent xmlns:mc="http://schemas.openxmlformats.org/markup-compatibility/2006">
              <mc:Choice xmlns:v="urn:schemas-microsoft-com:vml" Requires="v">
                <p:oleObj spid="_x0000_s6149" name="Equation" r:id="rId4" imgW="1447560" imgH="228600" progId="Equation.DSMT4">
                  <p:embed/>
                </p:oleObj>
              </mc:Choice>
              <mc:Fallback>
                <p:oleObj name="Equation" r:id="rId4" imgW="1447560" imgH="228600" progId="Equation.DSMT4">
                  <p:embed/>
                  <p:pic>
                    <p:nvPicPr>
                      <p:cNvPr id="0" name="Object 2"/>
                      <p:cNvPicPr>
                        <a:picLocks noChangeAspect="1" noChangeArrowheads="1"/>
                      </p:cNvPicPr>
                      <p:nvPr/>
                    </p:nvPicPr>
                    <p:blipFill>
                      <a:blip r:embed="rId5"/>
                      <a:srcRect/>
                      <a:stretch>
                        <a:fillRect/>
                      </a:stretch>
                    </p:blipFill>
                    <p:spPr bwMode="auto">
                      <a:xfrm>
                        <a:off x="1123950" y="5846763"/>
                        <a:ext cx="6591300"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36896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467600" cy="838199"/>
          </a:xfrm>
        </p:spPr>
        <p:txBody>
          <a:bodyPr>
            <a:normAutofit fontScale="90000"/>
          </a:bodyPr>
          <a:lstStyle/>
          <a:p>
            <a:r>
              <a:rPr lang="en-US" dirty="0" smtClean="0"/>
              <a:t>Anisotropic Sphere </a:t>
            </a:r>
            <a:br>
              <a:rPr lang="en-US" dirty="0" smtClean="0"/>
            </a:br>
            <a:r>
              <a:rPr lang="en-US" dirty="0" smtClean="0"/>
              <a:t>Convergence = 1.4</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2918487718"/>
              </p:ext>
            </p:extLst>
          </p:nvPr>
        </p:nvGraphicFramePr>
        <p:xfrm>
          <a:off x="685800" y="1600200"/>
          <a:ext cx="7848600" cy="457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051108238"/>
              </p:ext>
            </p:extLst>
          </p:nvPr>
        </p:nvGraphicFramePr>
        <p:xfrm>
          <a:off x="1152525" y="5846763"/>
          <a:ext cx="6532563" cy="976312"/>
        </p:xfrm>
        <a:graphic>
          <a:graphicData uri="http://schemas.openxmlformats.org/presentationml/2006/ole">
            <mc:AlternateContent xmlns:mc="http://schemas.openxmlformats.org/markup-compatibility/2006">
              <mc:Choice xmlns:v="urn:schemas-microsoft-com:vml" Requires="v">
                <p:oleObj spid="_x0000_s7172" name="Equation" r:id="rId4" imgW="1434960" imgH="228600" progId="Equation.DSMT4">
                  <p:embed/>
                </p:oleObj>
              </mc:Choice>
              <mc:Fallback>
                <p:oleObj name="Equation" r:id="rId4" imgW="1434960" imgH="228600" progId="Equation.DSMT4">
                  <p:embed/>
                  <p:pic>
                    <p:nvPicPr>
                      <p:cNvPr id="0" name="Object 2"/>
                      <p:cNvPicPr>
                        <a:picLocks noChangeAspect="1" noChangeArrowheads="1"/>
                      </p:cNvPicPr>
                      <p:nvPr/>
                    </p:nvPicPr>
                    <p:blipFill>
                      <a:blip r:embed="rId5"/>
                      <a:srcRect/>
                      <a:stretch>
                        <a:fillRect/>
                      </a:stretch>
                    </p:blipFill>
                    <p:spPr bwMode="auto">
                      <a:xfrm>
                        <a:off x="1152525" y="5846763"/>
                        <a:ext cx="6532563"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4910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Plans</a:t>
            </a:r>
            <a:endParaRPr lang="en-US" dirty="0"/>
          </a:p>
        </p:txBody>
      </p:sp>
      <p:sp>
        <p:nvSpPr>
          <p:cNvPr id="3" name="TextBox 2"/>
          <p:cNvSpPr txBox="1"/>
          <p:nvPr/>
        </p:nvSpPr>
        <p:spPr>
          <a:xfrm>
            <a:off x="685801" y="2133600"/>
            <a:ext cx="7010400" cy="3970318"/>
          </a:xfrm>
          <a:prstGeom prst="rect">
            <a:avLst/>
          </a:prstGeom>
          <a:noFill/>
        </p:spPr>
        <p:txBody>
          <a:bodyPr wrap="square" rtlCol="0">
            <a:spAutoFit/>
          </a:bodyPr>
          <a:lstStyle/>
          <a:p>
            <a:r>
              <a:rPr lang="en-US" dirty="0" smtClean="0"/>
              <a:t>Install into parabolic solver and into the </a:t>
            </a:r>
            <a:r>
              <a:rPr lang="en-US" dirty="0" err="1" smtClean="0"/>
              <a:t>Flavio</a:t>
            </a:r>
            <a:r>
              <a:rPr lang="en-US" dirty="0" smtClean="0"/>
              <a:t>-Cherry code</a:t>
            </a:r>
          </a:p>
          <a:p>
            <a:r>
              <a:rPr lang="en-US" dirty="0" smtClean="0"/>
              <a:t>Benchmark and test. </a:t>
            </a:r>
          </a:p>
          <a:p>
            <a:r>
              <a:rPr lang="en-US" dirty="0" smtClean="0"/>
              <a:t>Write paper based on this work</a:t>
            </a:r>
          </a:p>
          <a:p>
            <a:endParaRPr lang="en-US" dirty="0"/>
          </a:p>
          <a:p>
            <a:r>
              <a:rPr lang="en-US" dirty="0" smtClean="0"/>
              <a:t>Add </a:t>
            </a:r>
            <a:r>
              <a:rPr lang="en-US" dirty="0" err="1" smtClean="0"/>
              <a:t>bidomain</a:t>
            </a:r>
            <a:r>
              <a:rPr lang="en-US" dirty="0" smtClean="0"/>
              <a:t> model</a:t>
            </a:r>
            <a:endParaRPr lang="en-US" dirty="0"/>
          </a:p>
          <a:p>
            <a:r>
              <a:rPr lang="en-US" dirty="0" smtClean="0"/>
              <a:t>Draw conclusions regarding minimum </a:t>
            </a:r>
            <a:r>
              <a:rPr lang="en-US" dirty="0" err="1" smtClean="0"/>
              <a:t>defibrilator</a:t>
            </a:r>
            <a:r>
              <a:rPr lang="en-US" dirty="0" smtClean="0"/>
              <a:t> voltage, comparing new and prior codes.</a:t>
            </a:r>
          </a:p>
          <a:p>
            <a:r>
              <a:rPr lang="en-US" dirty="0" smtClean="0"/>
              <a:t>Write a second paper</a:t>
            </a:r>
          </a:p>
          <a:p>
            <a:endParaRPr lang="en-US" dirty="0"/>
          </a:p>
          <a:p>
            <a:r>
              <a:rPr lang="en-US" dirty="0" smtClean="0"/>
              <a:t>Solve problems with fine scale structure, if this is important physiologically (blood vessels, etc.)</a:t>
            </a:r>
          </a:p>
          <a:p>
            <a:r>
              <a:rPr lang="en-US" dirty="0" smtClean="0"/>
              <a:t>Write a third paper</a:t>
            </a:r>
          </a:p>
          <a:p>
            <a:endParaRPr lang="en-US" dirty="0"/>
          </a:p>
          <a:p>
            <a:r>
              <a:rPr lang="en-US" smtClean="0"/>
              <a:t>At </a:t>
            </a:r>
            <a:r>
              <a:rPr lang="en-US" dirty="0" smtClean="0"/>
              <a:t>some point, improve elliptic solver to second order</a:t>
            </a:r>
            <a:endParaRPr lang="en-US" dirty="0"/>
          </a:p>
        </p:txBody>
      </p:sp>
    </p:spTree>
    <p:extLst>
      <p:ext uri="{BB962C8B-B14F-4D97-AF65-F5344CB8AC3E}">
        <p14:creationId xmlns:p14="http://schemas.microsoft.com/office/powerpoint/2010/main" val="23846057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Context</a:t>
            </a:r>
            <a:endParaRPr lang="en-US" dirty="0"/>
          </a:p>
        </p:txBody>
      </p:sp>
      <p:sp>
        <p:nvSpPr>
          <p:cNvPr id="3" name="Content Placeholder 2"/>
          <p:cNvSpPr>
            <a:spLocks noGrp="1"/>
          </p:cNvSpPr>
          <p:nvPr>
            <p:ph idx="1"/>
          </p:nvPr>
        </p:nvSpPr>
        <p:spPr/>
        <p:txBody>
          <a:bodyPr/>
          <a:lstStyle/>
          <a:p>
            <a:r>
              <a:rPr lang="en-US" dirty="0" smtClean="0"/>
              <a:t>Fenton and Cherry propose low voltage defibrillators. Reduces pain and stress to patient</a:t>
            </a:r>
          </a:p>
          <a:p>
            <a:r>
              <a:rPr lang="en-US" dirty="0" smtClean="0"/>
              <a:t>Simulations to design/evaluate low voltage effects are needed</a:t>
            </a:r>
          </a:p>
          <a:p>
            <a:r>
              <a:rPr lang="en-US" dirty="0" smtClean="0"/>
              <a:t>Voltage is injected into intracellular space</a:t>
            </a:r>
          </a:p>
          <a:p>
            <a:pPr marL="0" indent="0">
              <a:buNone/>
            </a:pPr>
            <a:endParaRPr lang="en-US" dirty="0"/>
          </a:p>
        </p:txBody>
      </p:sp>
    </p:spTree>
    <p:extLst>
      <p:ext uri="{BB962C8B-B14F-4D97-AF65-F5344CB8AC3E}">
        <p14:creationId xmlns:p14="http://schemas.microsoft.com/office/powerpoint/2010/main" val="55333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Model</a:t>
            </a:r>
            <a:endParaRPr lang="en-US" dirty="0"/>
          </a:p>
        </p:txBody>
      </p:sp>
      <p:sp>
        <p:nvSpPr>
          <p:cNvPr id="3" name="Content Placeholder 2"/>
          <p:cNvSpPr>
            <a:spLocks noGrp="1"/>
          </p:cNvSpPr>
          <p:nvPr>
            <p:ph idx="1"/>
          </p:nvPr>
        </p:nvSpPr>
        <p:spPr/>
        <p:txBody>
          <a:bodyPr/>
          <a:lstStyle/>
          <a:p>
            <a:r>
              <a:rPr lang="en-US" dirty="0" smtClean="0"/>
              <a:t>Heart chamber has thin walls: 2-15 mm</a:t>
            </a:r>
          </a:p>
          <a:p>
            <a:r>
              <a:rPr lang="en-US" dirty="0" smtClean="0"/>
              <a:t>Wall is composed of fibers (like a ball of string)</a:t>
            </a:r>
          </a:p>
          <a:p>
            <a:r>
              <a:rPr lang="en-US" dirty="0" smtClean="0"/>
              <a:t>Conduction is 5X faster in fiber direction</a:t>
            </a:r>
          </a:p>
          <a:p>
            <a:r>
              <a:rPr lang="en-US" dirty="0" smtClean="0"/>
              <a:t>Electrical current propagates by diffusion, 5X faster in fiber direction. So the diffusion tensor is anisotropic</a:t>
            </a:r>
          </a:p>
          <a:p>
            <a:r>
              <a:rPr lang="en-US" dirty="0" smtClean="0"/>
              <a:t>Thin walls means that the simulation is dominated by boundary effects</a:t>
            </a:r>
            <a:endParaRPr lang="en-US" dirty="0"/>
          </a:p>
        </p:txBody>
      </p:sp>
    </p:spTree>
    <p:extLst>
      <p:ext uri="{BB962C8B-B14F-4D97-AF65-F5344CB8AC3E}">
        <p14:creationId xmlns:p14="http://schemas.microsoft.com/office/powerpoint/2010/main" val="3991102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Bidomain</a:t>
            </a:r>
            <a:r>
              <a:rPr lang="en-US" dirty="0" smtClean="0"/>
              <a:t> Models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Because defibrillation voltage is deposited into intracellular space, we need to model separately the voltage there and the voltage in the fibers. </a:t>
            </a:r>
          </a:p>
          <a:p>
            <a:r>
              <a:rPr lang="en-US" dirty="0" smtClean="0"/>
              <a:t>Fibers are much smaller than the computational grid, so typical cell has two voltages, one for fibers in it and one for intracellular space.</a:t>
            </a:r>
          </a:p>
          <a:p>
            <a:r>
              <a:rPr lang="en-US" dirty="0" smtClean="0"/>
              <a:t>This is called a </a:t>
            </a:r>
            <a:r>
              <a:rPr lang="en-US" dirty="0" err="1" smtClean="0"/>
              <a:t>bidomain</a:t>
            </a:r>
            <a:r>
              <a:rPr lang="en-US" dirty="0" smtClean="0"/>
              <a:t> model</a:t>
            </a:r>
          </a:p>
          <a:p>
            <a:r>
              <a:rPr lang="en-US" dirty="0" smtClean="0"/>
              <a:t>It is a goal of present project. </a:t>
            </a:r>
          </a:p>
          <a:p>
            <a:r>
              <a:rPr lang="en-US" dirty="0" smtClean="0"/>
              <a:t>How much voltage in the intracellular space is needed to “restart” a fibrillating heart?</a:t>
            </a:r>
            <a:endParaRPr lang="en-US" dirty="0"/>
          </a:p>
        </p:txBody>
      </p:sp>
    </p:spTree>
    <p:extLst>
      <p:ext uri="{BB962C8B-B14F-4D97-AF65-F5344CB8AC3E}">
        <p14:creationId xmlns:p14="http://schemas.microsoft.com/office/powerpoint/2010/main" val="3828850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 Numerical Analysis Perspective</a:t>
            </a:r>
            <a:endParaRPr lang="en-US" dirty="0"/>
          </a:p>
        </p:txBody>
      </p:sp>
      <p:sp>
        <p:nvSpPr>
          <p:cNvPr id="5" name="TextBox 4"/>
          <p:cNvSpPr txBox="1"/>
          <p:nvPr/>
        </p:nvSpPr>
        <p:spPr>
          <a:xfrm>
            <a:off x="685800" y="1981200"/>
            <a:ext cx="7696200" cy="4247317"/>
          </a:xfrm>
          <a:prstGeom prst="rect">
            <a:avLst/>
          </a:prstGeom>
          <a:noFill/>
        </p:spPr>
        <p:txBody>
          <a:bodyPr wrap="square" rtlCol="0">
            <a:spAutoFit/>
          </a:bodyPr>
          <a:lstStyle/>
          <a:p>
            <a:r>
              <a:rPr lang="en-US" dirty="0" smtClean="0"/>
              <a:t>Two key issues: </a:t>
            </a:r>
          </a:p>
          <a:p>
            <a:r>
              <a:rPr lang="en-US" dirty="0"/>
              <a:t>	</a:t>
            </a:r>
            <a:r>
              <a:rPr lang="en-US" dirty="0" smtClean="0"/>
              <a:t>Fast reaction source term</a:t>
            </a:r>
          </a:p>
          <a:p>
            <a:r>
              <a:rPr lang="en-US" dirty="0"/>
              <a:t>	</a:t>
            </a:r>
            <a:r>
              <a:rPr lang="en-US" dirty="0" smtClean="0"/>
              <a:t>Diffusion equation for propagation of voltages</a:t>
            </a:r>
          </a:p>
          <a:p>
            <a:endParaRPr lang="en-US" dirty="0"/>
          </a:p>
          <a:p>
            <a:r>
              <a:rPr lang="en-US" dirty="0" smtClean="0"/>
              <a:t>Fast reaction: focus of most of numerical cardiac community. Many models of</a:t>
            </a:r>
          </a:p>
          <a:p>
            <a:r>
              <a:rPr lang="en-US" dirty="0"/>
              <a:t>v</a:t>
            </a:r>
            <a:r>
              <a:rPr lang="en-US" dirty="0" smtClean="0"/>
              <a:t>arying degrees of complexity and validation, and serving different goals</a:t>
            </a:r>
          </a:p>
          <a:p>
            <a:endParaRPr lang="en-US" dirty="0"/>
          </a:p>
          <a:p>
            <a:r>
              <a:rPr lang="en-US" dirty="0" smtClean="0"/>
              <a:t>Diffusion equation has sharp boundary (no conduction outside of heart tissue), thin walls, curvilinear boundary.</a:t>
            </a:r>
          </a:p>
          <a:p>
            <a:endParaRPr lang="en-US" dirty="0"/>
          </a:p>
          <a:p>
            <a:r>
              <a:rPr lang="en-US" dirty="0" smtClean="0"/>
              <a:t>Diffusion equation can also distinguish conduction fiber voltages from intracellular voltages (in </a:t>
            </a:r>
            <a:r>
              <a:rPr lang="en-US" dirty="0" err="1" smtClean="0"/>
              <a:t>bidomain</a:t>
            </a:r>
            <a:r>
              <a:rPr lang="en-US" dirty="0" smtClean="0"/>
              <a:t> models)</a:t>
            </a:r>
          </a:p>
          <a:p>
            <a:endParaRPr lang="en-US" dirty="0"/>
          </a:p>
          <a:p>
            <a:r>
              <a:rPr lang="en-US" dirty="0" smtClean="0"/>
              <a:t>Physiological defects (i.e. dead tissue), blood vessels add fine scale structure, difficult to resolve numerically. Is this important? I suppose so.</a:t>
            </a:r>
            <a:endParaRPr lang="en-US" dirty="0"/>
          </a:p>
        </p:txBody>
      </p:sp>
    </p:spTree>
    <p:extLst>
      <p:ext uri="{BB962C8B-B14F-4D97-AF65-F5344CB8AC3E}">
        <p14:creationId xmlns:p14="http://schemas.microsoft.com/office/powerpoint/2010/main" val="2801175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resolution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Delta x = ~ 0.1 -- 0.2 mm; Delta t ~ 0.01 -- 0.02ms</a:t>
            </a:r>
          </a:p>
          <a:p>
            <a:r>
              <a:rPr lang="en-US" dirty="0" smtClean="0"/>
              <a:t>Heart wall = 2 -- 15 mm </a:t>
            </a:r>
          </a:p>
          <a:p>
            <a:r>
              <a:rPr lang="en-US" dirty="0" smtClean="0"/>
              <a:t>Large blood vessel = ~ 5 mm</a:t>
            </a:r>
          </a:p>
          <a:p>
            <a:r>
              <a:rPr lang="en-US" dirty="0" smtClean="0"/>
              <a:t>Wall model (phase field) = 4 delta x = 0.4-0.8 mm</a:t>
            </a:r>
          </a:p>
          <a:p>
            <a:pPr marL="0" indent="0">
              <a:buNone/>
            </a:pPr>
            <a:r>
              <a:rPr lang="en-US" dirty="0"/>
              <a:t>	</a:t>
            </a:r>
            <a:r>
              <a:rPr lang="en-US" dirty="0" smtClean="0"/>
              <a:t>Occupies 5% to </a:t>
            </a:r>
            <a:r>
              <a:rPr lang="en-US" dirty="0"/>
              <a:t>8</a:t>
            </a:r>
            <a:r>
              <a:rPr lang="en-US" dirty="0" smtClean="0"/>
              <a:t>0% of heart wall</a:t>
            </a:r>
          </a:p>
          <a:p>
            <a:r>
              <a:rPr lang="en-US" dirty="0" smtClean="0"/>
              <a:t>Goal: sharp boundaries, 0 Delta x at wall</a:t>
            </a:r>
          </a:p>
          <a:p>
            <a:r>
              <a:rPr lang="en-US" dirty="0" smtClean="0"/>
              <a:t>Cost of mesh refinement for present explicit algorithm: A refinement factor of 2 costs 2</a:t>
            </a:r>
            <a:r>
              <a:rPr lang="en-US" baseline="30000" dirty="0" smtClean="0"/>
              <a:t>5</a:t>
            </a:r>
            <a:r>
              <a:rPr lang="en-US" dirty="0" smtClean="0"/>
              <a:t> = 32 (~ Delta x</a:t>
            </a:r>
            <a:r>
              <a:rPr lang="en-US" baseline="30000" dirty="0" smtClean="0"/>
              <a:t>3</a:t>
            </a:r>
            <a:r>
              <a:rPr lang="en-US" dirty="0" smtClean="0"/>
              <a:t> X Delta t</a:t>
            </a:r>
            <a:r>
              <a:rPr lang="en-US" baseline="30000" dirty="0" smtClean="0"/>
              <a:t>2</a:t>
            </a:r>
            <a:r>
              <a:rPr lang="en-US" dirty="0" smtClean="0"/>
              <a:t> = Delta x</a:t>
            </a:r>
            <a:r>
              <a:rPr lang="en-US" baseline="30000" dirty="0" smtClean="0"/>
              <a:t>5</a:t>
            </a:r>
            <a:r>
              <a:rPr lang="en-US" dirty="0" smtClean="0"/>
              <a:t>)</a:t>
            </a:r>
          </a:p>
          <a:p>
            <a:r>
              <a:rPr lang="en-US" dirty="0" smtClean="0"/>
              <a:t>Cost of mesh refinement for proposed implicit algorithm: 2</a:t>
            </a:r>
            <a:r>
              <a:rPr lang="en-US" baseline="30000" dirty="0" smtClean="0"/>
              <a:t>3</a:t>
            </a:r>
            <a:r>
              <a:rPr lang="en-US" dirty="0" smtClean="0"/>
              <a:t> = 8 (Delta x</a:t>
            </a:r>
            <a:r>
              <a:rPr lang="en-US" baseline="30000" dirty="0" smtClean="0"/>
              <a:t>3</a:t>
            </a:r>
            <a:r>
              <a:rPr lang="en-US" dirty="0" smtClean="0"/>
              <a:t>)</a:t>
            </a:r>
          </a:p>
          <a:p>
            <a:pPr marL="0" indent="0">
              <a:buNone/>
            </a:pPr>
            <a:r>
              <a:rPr lang="en-US" dirty="0"/>
              <a:t>	</a:t>
            </a:r>
            <a:r>
              <a:rPr lang="en-US" dirty="0" smtClean="0"/>
              <a:t>[costs for parabolic step; calculation of currents has distinct 	scaling, due to small time steps and </a:t>
            </a:r>
            <a:r>
              <a:rPr lang="en-US" dirty="0" err="1" smtClean="0"/>
              <a:t>subcycling</a:t>
            </a:r>
            <a:r>
              <a:rPr lang="en-US" dirty="0" smtClean="0"/>
              <a:t>]</a:t>
            </a:r>
          </a:p>
          <a:p>
            <a:r>
              <a:rPr lang="en-US" dirty="0" smtClean="0"/>
              <a:t>Benefits: improve speed, eliminate wall effects, resolve large blood vessels [needs data not presently available], add </a:t>
            </a:r>
            <a:r>
              <a:rPr lang="en-US" dirty="0" err="1" smtClean="0"/>
              <a:t>bidomain</a:t>
            </a:r>
            <a:r>
              <a:rPr lang="en-US" dirty="0" smtClean="0"/>
              <a:t> feature</a:t>
            </a:r>
            <a:endParaRPr lang="en-US" dirty="0"/>
          </a:p>
        </p:txBody>
      </p:sp>
    </p:spTree>
    <p:extLst>
      <p:ext uri="{BB962C8B-B14F-4D97-AF65-F5344CB8AC3E}">
        <p14:creationId xmlns:p14="http://schemas.microsoft.com/office/powerpoint/2010/main" val="487206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Algorithm</a:t>
            </a:r>
            <a:endParaRPr lang="en-US" dirty="0"/>
          </a:p>
        </p:txBody>
      </p:sp>
      <p:sp>
        <p:nvSpPr>
          <p:cNvPr id="3" name="Content Placeholder 2"/>
          <p:cNvSpPr>
            <a:spLocks noGrp="1"/>
          </p:cNvSpPr>
          <p:nvPr>
            <p:ph idx="1"/>
          </p:nvPr>
        </p:nvSpPr>
        <p:spPr>
          <a:xfrm>
            <a:off x="228600" y="1600200"/>
            <a:ext cx="8763000" cy="4525963"/>
          </a:xfrm>
        </p:spPr>
        <p:txBody>
          <a:bodyPr>
            <a:normAutofit/>
          </a:bodyPr>
          <a:lstStyle/>
          <a:p>
            <a:r>
              <a:rPr lang="en-US" dirty="0" err="1" smtClean="0"/>
              <a:t>Bidomain</a:t>
            </a:r>
            <a:endParaRPr lang="en-US" dirty="0" smtClean="0"/>
          </a:p>
          <a:p>
            <a:r>
              <a:rPr lang="en-US" dirty="0" smtClean="0"/>
              <a:t>Sharp boundaries</a:t>
            </a:r>
          </a:p>
          <a:p>
            <a:r>
              <a:rPr lang="en-US" dirty="0" smtClean="0"/>
              <a:t>Implicit</a:t>
            </a:r>
          </a:p>
          <a:p>
            <a:r>
              <a:rPr lang="en-US" dirty="0" smtClean="0"/>
              <a:t>Ability to resolve large blood vessels</a:t>
            </a:r>
          </a:p>
          <a:p>
            <a:pPr marL="0" indent="0">
              <a:buNone/>
            </a:pPr>
            <a:endParaRPr lang="en-US" dirty="0"/>
          </a:p>
          <a:p>
            <a:pPr marL="0" indent="0">
              <a:buNone/>
            </a:pPr>
            <a:r>
              <a:rPr lang="en-US" dirty="0" smtClean="0"/>
              <a:t>Current work: Accept the Fenton reaction source term model, concentrate on the diffusion equation</a:t>
            </a:r>
          </a:p>
        </p:txBody>
      </p:sp>
    </p:spTree>
    <p:extLst>
      <p:ext uri="{BB962C8B-B14F-4D97-AF65-F5344CB8AC3E}">
        <p14:creationId xmlns:p14="http://schemas.microsoft.com/office/powerpoint/2010/main" val="4114762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927"/>
            <a:ext cx="8229600" cy="838200"/>
          </a:xfrm>
        </p:spPr>
        <p:txBody>
          <a:bodyPr>
            <a:normAutofit/>
          </a:bodyPr>
          <a:lstStyle/>
          <a:p>
            <a:r>
              <a:rPr lang="en-US" dirty="0" smtClean="0"/>
              <a:t>Diffusion equation</a:t>
            </a:r>
            <a:endParaRPr lang="en-US" dirty="0"/>
          </a:p>
        </p:txBody>
      </p:sp>
      <p:sp>
        <p:nvSpPr>
          <p:cNvPr id="5" name="TextBox 4"/>
          <p:cNvSpPr txBox="1"/>
          <p:nvPr/>
        </p:nvSpPr>
        <p:spPr>
          <a:xfrm>
            <a:off x="609600" y="838200"/>
            <a:ext cx="8229600" cy="5909310"/>
          </a:xfrm>
          <a:prstGeom prst="rect">
            <a:avLst/>
          </a:prstGeom>
          <a:noFill/>
        </p:spPr>
        <p:txBody>
          <a:bodyPr wrap="square" rtlCol="0">
            <a:spAutoFit/>
          </a:bodyPr>
          <a:lstStyle/>
          <a:p>
            <a:r>
              <a:rPr lang="en-US" dirty="0" smtClean="0"/>
              <a:t>The diffusion equation is a parabolic equation, the essence of which is the associated elliptic problem (steady state parabolic).</a:t>
            </a:r>
          </a:p>
          <a:p>
            <a:endParaRPr lang="en-US" dirty="0"/>
          </a:p>
          <a:p>
            <a:endParaRPr lang="en-US" dirty="0" smtClean="0"/>
          </a:p>
          <a:p>
            <a:endParaRPr lang="en-US" dirty="0" smtClean="0"/>
          </a:p>
          <a:p>
            <a:endParaRPr lang="en-US" dirty="0"/>
          </a:p>
          <a:p>
            <a:r>
              <a:rPr lang="en-US" dirty="0" smtClean="0"/>
              <a:t>Optimal methods should </a:t>
            </a:r>
          </a:p>
          <a:p>
            <a:r>
              <a:rPr lang="en-US" dirty="0"/>
              <a:t>	</a:t>
            </a:r>
            <a:r>
              <a:rPr lang="en-US" dirty="0" smtClean="0"/>
              <a:t>1. allow sharp boundaries</a:t>
            </a:r>
          </a:p>
          <a:p>
            <a:r>
              <a:rPr lang="en-US" dirty="0"/>
              <a:t>	</a:t>
            </a:r>
            <a:r>
              <a:rPr lang="en-US" dirty="0" smtClean="0"/>
              <a:t>2. be second order convergent</a:t>
            </a:r>
          </a:p>
          <a:p>
            <a:r>
              <a:rPr lang="en-US" dirty="0"/>
              <a:t>	</a:t>
            </a:r>
            <a:r>
              <a:rPr lang="en-US" dirty="0" smtClean="0"/>
              <a:t>3. be solved implicitly, to avoid stability requirements for small time steps 		(accuracy requirements remain)</a:t>
            </a:r>
          </a:p>
          <a:p>
            <a:endParaRPr lang="en-US" dirty="0"/>
          </a:p>
          <a:p>
            <a:r>
              <a:rPr lang="en-US" dirty="0" smtClean="0"/>
              <a:t>Possible methods</a:t>
            </a:r>
          </a:p>
          <a:p>
            <a:r>
              <a:rPr lang="en-US" dirty="0"/>
              <a:t>	</a:t>
            </a:r>
            <a:r>
              <a:rPr lang="en-US" dirty="0" smtClean="0"/>
              <a:t>Embedded Boundary Method: should do 1+2+3</a:t>
            </a:r>
          </a:p>
          <a:p>
            <a:r>
              <a:rPr lang="en-US" dirty="0"/>
              <a:t>	</a:t>
            </a:r>
            <a:r>
              <a:rPr lang="en-US" dirty="0" smtClean="0"/>
              <a:t>Immersed Interface Methods: should do 1+2+3</a:t>
            </a:r>
          </a:p>
          <a:p>
            <a:r>
              <a:rPr lang="en-US" dirty="0"/>
              <a:t>	</a:t>
            </a:r>
            <a:r>
              <a:rPr lang="en-US" dirty="0" smtClean="0"/>
              <a:t>Phase field method: Fails 1, 2; 3 should be possible but not used</a:t>
            </a:r>
          </a:p>
          <a:p>
            <a:r>
              <a:rPr lang="en-US" dirty="0" smtClean="0"/>
              <a:t>	Buzzard et al: Attempts  1, but method unclear and undocumented</a:t>
            </a:r>
          </a:p>
          <a:p>
            <a:r>
              <a:rPr lang="en-US" dirty="0" smtClean="0"/>
              <a:t>	Immersed Boundary Method Fails 1, 2</a:t>
            </a:r>
          </a:p>
          <a:p>
            <a:r>
              <a:rPr lang="en-US" dirty="0" smtClean="0"/>
              <a:t>Conclusion: EBM and IIM are best suited. </a:t>
            </a:r>
          </a:p>
          <a:p>
            <a:r>
              <a:rPr lang="en-US" dirty="0" smtClean="0"/>
              <a:t>We select EBM (due to local experience) and start with first order convergence</a:t>
            </a:r>
          </a:p>
          <a:p>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778019202"/>
              </p:ext>
            </p:extLst>
          </p:nvPr>
        </p:nvGraphicFramePr>
        <p:xfrm>
          <a:off x="1981200" y="1524000"/>
          <a:ext cx="5753100" cy="1066800"/>
        </p:xfrm>
        <a:graphic>
          <a:graphicData uri="http://schemas.openxmlformats.org/presentationml/2006/ole">
            <mc:AlternateContent xmlns:mc="http://schemas.openxmlformats.org/markup-compatibility/2006">
              <mc:Choice xmlns:v="urn:schemas-microsoft-com:vml" Requires="v">
                <p:oleObj spid="_x0000_s2055" name="Equation" r:id="rId3" imgW="2197080" imgH="393480" progId="Equation.DSMT4">
                  <p:embed/>
                </p:oleObj>
              </mc:Choice>
              <mc:Fallback>
                <p:oleObj name="Equation" r:id="rId3" imgW="2197080" imgH="393480" progId="Equation.DSMT4">
                  <p:embed/>
                  <p:pic>
                    <p:nvPicPr>
                      <p:cNvPr id="0" name=""/>
                      <p:cNvPicPr/>
                      <p:nvPr/>
                    </p:nvPicPr>
                    <p:blipFill>
                      <a:blip r:embed="rId4"/>
                      <a:stretch>
                        <a:fillRect/>
                      </a:stretch>
                    </p:blipFill>
                    <p:spPr>
                      <a:xfrm>
                        <a:off x="1981200" y="1524000"/>
                        <a:ext cx="5753100" cy="1066800"/>
                      </a:xfrm>
                      <a:prstGeom prst="rect">
                        <a:avLst/>
                      </a:prstGeom>
                    </p:spPr>
                  </p:pic>
                </p:oleObj>
              </mc:Fallback>
            </mc:AlternateContent>
          </a:graphicData>
        </a:graphic>
      </p:graphicFrame>
    </p:spTree>
    <p:extLst>
      <p:ext uri="{BB962C8B-B14F-4D97-AF65-F5344CB8AC3E}">
        <p14:creationId xmlns:p14="http://schemas.microsoft.com/office/powerpoint/2010/main" val="3046875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Computational Kernel</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dirty="0" smtClean="0"/>
              <a:t>Elliptic solution (</a:t>
            </a:r>
            <a:r>
              <a:rPr lang="en-US" dirty="0" err="1" smtClean="0"/>
              <a:t>Laplacian</a:t>
            </a:r>
            <a:r>
              <a:rPr lang="en-US" dirty="0" smtClean="0"/>
              <a:t> u = f; f given and the problem is to find u)</a:t>
            </a:r>
          </a:p>
          <a:p>
            <a:r>
              <a:rPr lang="en-US" dirty="0" smtClean="0"/>
              <a:t>Basic step in parabolic solution, in the propagation of the electrical signal</a:t>
            </a:r>
          </a:p>
          <a:p>
            <a:r>
              <a:rPr lang="en-US" dirty="0" smtClean="0"/>
              <a:t>Method of embedded boundary (</a:t>
            </a:r>
            <a:r>
              <a:rPr lang="en-US" dirty="0" err="1" smtClean="0"/>
              <a:t>Colella</a:t>
            </a:r>
            <a:r>
              <a:rPr lang="en-US" dirty="0" smtClean="0"/>
              <a:t> and others). Add additional degrees of freedom to solution in the cut cell. Present work is 1</a:t>
            </a:r>
            <a:r>
              <a:rPr lang="en-US" baseline="30000" dirty="0" smtClean="0"/>
              <a:t>st</a:t>
            </a:r>
            <a:r>
              <a:rPr lang="en-US" dirty="0" smtClean="0"/>
              <a:t> order accurate. Method should extend to 2</a:t>
            </a:r>
            <a:r>
              <a:rPr lang="en-US" baseline="30000" dirty="0" smtClean="0"/>
              <a:t>nd</a:t>
            </a:r>
            <a:r>
              <a:rPr lang="en-US" dirty="0" smtClean="0"/>
              <a:t> order accurate. Errors reported           in           norm, i.e. sup norm. This is because of major problem with errors at boundary, which will be strongly present in the         norm. Because these errors are controlled, solutions should be accurate up to the boundary, with no “numerical boundary layer”</a:t>
            </a:r>
          </a:p>
          <a:p>
            <a:r>
              <a:rPr lang="en-US" dirty="0" smtClean="0"/>
              <a:t>Anisotropic case is new work</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39024188"/>
              </p:ext>
            </p:extLst>
          </p:nvPr>
        </p:nvGraphicFramePr>
        <p:xfrm>
          <a:off x="2895600" y="5029200"/>
          <a:ext cx="533400" cy="533400"/>
        </p:xfrm>
        <a:graphic>
          <a:graphicData uri="http://schemas.openxmlformats.org/presentationml/2006/ole">
            <mc:AlternateContent xmlns:mc="http://schemas.openxmlformats.org/markup-compatibility/2006">
              <mc:Choice xmlns:v="urn:schemas-microsoft-com:vml" Requires="v">
                <p:oleObj spid="_x0000_s1048" name="Equation" r:id="rId3" imgW="203040" imgH="228600" progId="Equation.DSMT4">
                  <p:embed/>
                </p:oleObj>
              </mc:Choice>
              <mc:Fallback>
                <p:oleObj name="Equation" r:id="rId3" imgW="203040" imgH="228600" progId="Equation.DSMT4">
                  <p:embed/>
                  <p:pic>
                    <p:nvPicPr>
                      <p:cNvPr id="0" name=""/>
                      <p:cNvPicPr/>
                      <p:nvPr/>
                    </p:nvPicPr>
                    <p:blipFill>
                      <a:blip r:embed="rId4"/>
                      <a:stretch>
                        <a:fillRect/>
                      </a:stretch>
                    </p:blipFill>
                    <p:spPr>
                      <a:xfrm>
                        <a:off x="2895600" y="5029200"/>
                        <a:ext cx="533400" cy="5334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685729785"/>
              </p:ext>
            </p:extLst>
          </p:nvPr>
        </p:nvGraphicFramePr>
        <p:xfrm>
          <a:off x="1295400" y="4267200"/>
          <a:ext cx="508000" cy="671513"/>
        </p:xfrm>
        <a:graphic>
          <a:graphicData uri="http://schemas.openxmlformats.org/presentationml/2006/ole">
            <mc:AlternateContent xmlns:mc="http://schemas.openxmlformats.org/markup-compatibility/2006">
              <mc:Choice xmlns:v="urn:schemas-microsoft-com:vml" Requires="v">
                <p:oleObj spid="_x0000_s1049" name="Equation" r:id="rId5" imgW="203040" imgH="228600" progId="Equation.DSMT4">
                  <p:embed/>
                </p:oleObj>
              </mc:Choice>
              <mc:Fallback>
                <p:oleObj name="Equation" r:id="rId5" imgW="203040" imgH="228600" progId="Equation.DSMT4">
                  <p:embed/>
                  <p:pic>
                    <p:nvPicPr>
                      <p:cNvPr id="0" name=""/>
                      <p:cNvPicPr/>
                      <p:nvPr/>
                    </p:nvPicPr>
                    <p:blipFill>
                      <a:blip r:embed="rId6"/>
                      <a:stretch>
                        <a:fillRect/>
                      </a:stretch>
                    </p:blipFill>
                    <p:spPr>
                      <a:xfrm>
                        <a:off x="1295400" y="4267200"/>
                        <a:ext cx="508000" cy="671513"/>
                      </a:xfrm>
                      <a:prstGeom prst="rect">
                        <a:avLst/>
                      </a:prstGeom>
                    </p:spPr>
                  </p:pic>
                </p:oleObj>
              </mc:Fallback>
            </mc:AlternateContent>
          </a:graphicData>
        </a:graphic>
      </p:graphicFrame>
    </p:spTree>
    <p:extLst>
      <p:ext uri="{BB962C8B-B14F-4D97-AF65-F5344CB8AC3E}">
        <p14:creationId xmlns:p14="http://schemas.microsoft.com/office/powerpoint/2010/main" val="4182819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522</Words>
  <Application>Microsoft Office PowerPoint</Application>
  <PresentationFormat>On-screen Show (4:3)</PresentationFormat>
  <Paragraphs>99</Paragraphs>
  <Slides>16</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19" baseType="lpstr">
      <vt:lpstr>Office Theme</vt:lpstr>
      <vt:lpstr>Equation</vt:lpstr>
      <vt:lpstr>MathType 6.0 Equation</vt:lpstr>
      <vt:lpstr>Cardiac Simulations with  Sharp Boundaries Preliminary Report</vt:lpstr>
      <vt:lpstr>The Context</vt:lpstr>
      <vt:lpstr>A Model</vt:lpstr>
      <vt:lpstr>Bidomain Models</vt:lpstr>
      <vt:lpstr>A Numerical Analysis Perspective</vt:lpstr>
      <vt:lpstr>Typical resolution</vt:lpstr>
      <vt:lpstr>Proposed Algorithm</vt:lpstr>
      <vt:lpstr>Diffusion equation</vt:lpstr>
      <vt:lpstr>Computational Kernel</vt:lpstr>
      <vt:lpstr>Current Status</vt:lpstr>
      <vt:lpstr>Isotropic Cylinder convergence order = 1.7  </vt:lpstr>
      <vt:lpstr>Isotropic Sphere  Convergence order = 1.5</vt:lpstr>
      <vt:lpstr>Anisotropic Sphere  Convergence order = 1.3</vt:lpstr>
      <vt:lpstr>Anisotropic Sphere  Convergence order = 1.4</vt:lpstr>
      <vt:lpstr>Anisotropic Sphere  Convergence = 1.4</vt:lpstr>
      <vt:lpstr>Plans</vt:lpstr>
    </vt:vector>
  </TitlesOfParts>
  <Company>Stony Brook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Cardiac Simulations with  Sharp Boundaries Preliminary Report</dc:title>
  <dc:creator>Glimm</dc:creator>
  <cp:lastModifiedBy>Glimm</cp:lastModifiedBy>
  <cp:revision>21</cp:revision>
  <dcterms:created xsi:type="dcterms:W3CDTF">2013-10-28T18:31:18Z</dcterms:created>
  <dcterms:modified xsi:type="dcterms:W3CDTF">2013-11-20T03:37:13Z</dcterms:modified>
</cp:coreProperties>
</file>